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notesMasterIdLst>
    <p:notesMasterId r:id="rId15"/>
  </p:notesMasterIdLst>
  <p:handoutMasterIdLst>
    <p:handoutMasterId r:id="rId16"/>
  </p:handoutMasterIdLst>
  <p:sldIdLst>
    <p:sldId id="257" r:id="rId2"/>
    <p:sldId id="437" r:id="rId3"/>
    <p:sldId id="537" r:id="rId4"/>
    <p:sldId id="557" r:id="rId5"/>
    <p:sldId id="564" r:id="rId6"/>
    <p:sldId id="567" r:id="rId7"/>
    <p:sldId id="571" r:id="rId8"/>
    <p:sldId id="572" r:id="rId9"/>
    <p:sldId id="573" r:id="rId10"/>
    <p:sldId id="570" r:id="rId11"/>
    <p:sldId id="568" r:id="rId12"/>
    <p:sldId id="569" r:id="rId13"/>
    <p:sldId id="558" r:id="rId14"/>
  </p:sldIdLst>
  <p:sldSz cx="9144000" cy="6858000" type="screen4x3"/>
  <p:notesSz cx="7077075" cy="9077325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FF"/>
    <a:srgbClr val="80A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0843" autoAdjust="0"/>
  </p:normalViewPr>
  <p:slideViewPr>
    <p:cSldViewPr>
      <p:cViewPr>
        <p:scale>
          <a:sx n="66" d="100"/>
          <a:sy n="66" d="100"/>
        </p:scale>
        <p:origin x="-251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3765A9-FFFC-4B7F-88F6-A600D9A9D421}" type="datetimeFigureOut">
              <a:rPr lang="en-US"/>
              <a:pPr>
                <a:defRPr/>
              </a:pPr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621713"/>
            <a:ext cx="306705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812804-38E3-48AD-97B2-96081203E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48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681038"/>
            <a:ext cx="4538663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311650"/>
            <a:ext cx="5191125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62330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15E36F-82FB-472B-B166-FAE658539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3D690-F076-4848-994C-8B32CC6AEFC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CA5535-4464-4F98-80BC-F6F49CA29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535E8-85B3-4C7D-B460-B272ADBD4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3E4CC-1FDC-4C5B-9491-0DFE54843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493984-9538-4B6A-A5B3-6DD98C008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50D2-53B0-4DBE-83CA-D83D1FF10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58E8-936D-4EA4-B7D3-82F02EB15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8F06C-8B60-4E37-9B99-DCFB2C4D3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7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675" y="1600200"/>
            <a:ext cx="4000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15C6-4D8C-49CB-B8F3-E1D0E9D8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2BFA-1446-4271-AF0E-4998567BCB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8F75-7996-40FC-B71D-04CEBE004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BEBD99-F5C7-4C25-AF09-BFD9CB9F3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226" name="Picture 9" descr="Q:\INTERNAL\Images and Sounds\BIOLogo\JPEG files\BIOlogo_v2_color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81600" y="5943600"/>
            <a:ext cx="3810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7" r:id="rId1"/>
    <p:sldLayoutId id="2147484329" r:id="rId2"/>
    <p:sldLayoutId id="2147484338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533400" y="1219200"/>
            <a:ext cx="8077200" cy="22860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838200" y="2292350"/>
            <a:ext cx="7772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latin typeface="Tahoma" pitchFamily="34" charset="0"/>
                <a:cs typeface="Tahoma" pitchFamily="34" charset="0"/>
              </a:rPr>
              <a:t>Creating Your Cross-Campus Network for Supporting International </a:t>
            </a:r>
            <a:r>
              <a:rPr lang="en-US" sz="4000" b="1" dirty="0" smtClean="0">
                <a:latin typeface="Tahoma" pitchFamily="34" charset="0"/>
                <a:cs typeface="Tahoma" pitchFamily="34" charset="0"/>
              </a:rPr>
              <a:t>Students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en-US" sz="4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6251630"/>
            <a:ext cx="6629400" cy="453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350" b="1" dirty="0">
                <a:latin typeface="+mn-lt"/>
              </a:rPr>
              <a:t>Berkeley International </a:t>
            </a:r>
            <a:r>
              <a:rPr lang="en-US" sz="2350" b="1" dirty="0" smtClean="0">
                <a:latin typeface="+mn-lt"/>
              </a:rPr>
              <a:t>Office</a:t>
            </a:r>
            <a:endParaRPr lang="en-US" sz="2350" b="1" dirty="0">
              <a:latin typeface="+mn-lt"/>
            </a:endParaRP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609600" y="5230813"/>
            <a:ext cx="80772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ahoma" pitchFamily="34" charset="0"/>
              </a:rPr>
              <a:t>January 10, 2012</a:t>
            </a:r>
            <a:endParaRPr lang="en-US" sz="2800" b="1" dirty="0">
              <a:latin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800" b="1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Navigating the Campus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Concerns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Concerns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800" dirty="0" smtClean="0"/>
              <a:t>Finding satisfactory housing</a:t>
            </a:r>
          </a:p>
          <a:p>
            <a:r>
              <a:rPr lang="en-US" sz="1800" dirty="0" smtClean="0"/>
              <a:t>Finding on campus employment opportunities</a:t>
            </a:r>
          </a:p>
          <a:p>
            <a:r>
              <a:rPr lang="en-US" sz="1800" dirty="0" smtClean="0"/>
              <a:t>Accessing academic support services</a:t>
            </a:r>
          </a:p>
          <a:p>
            <a:r>
              <a:rPr lang="en-US" sz="1800" dirty="0" smtClean="0"/>
              <a:t>Seeking the information I need across the University</a:t>
            </a:r>
          </a:p>
          <a:p>
            <a:r>
              <a:rPr lang="en-US" sz="1800" dirty="0" smtClean="0"/>
              <a:t>Seeking help from my professors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2000" dirty="0" smtClean="0"/>
              <a:t>Finding affordable medical care for my family</a:t>
            </a:r>
          </a:p>
          <a:p>
            <a:r>
              <a:rPr lang="en-US" sz="2000" dirty="0" smtClean="0"/>
              <a:t>Finding quality medical care for my family</a:t>
            </a:r>
          </a:p>
          <a:p>
            <a:r>
              <a:rPr lang="en-US" sz="2000" dirty="0" smtClean="0"/>
              <a:t>Finding affordable childcare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Academic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2438400" y="1676400"/>
            <a:ext cx="3886200" cy="640080"/>
          </a:xfrm>
        </p:spPr>
        <p:txBody>
          <a:bodyPr/>
          <a:lstStyle/>
          <a:p>
            <a:r>
              <a:rPr lang="en-US" dirty="0" smtClean="0"/>
              <a:t>Top UG Academic Challenges	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>
          <a:xfrm>
            <a:off x="2438400" y="2362200"/>
            <a:ext cx="3886200" cy="3581400"/>
          </a:xfrm>
        </p:spPr>
        <p:txBody>
          <a:bodyPr/>
          <a:lstStyle/>
          <a:p>
            <a:r>
              <a:rPr lang="en-US" sz="1800" dirty="0" smtClean="0"/>
              <a:t>Keeping up with reading assignments</a:t>
            </a:r>
          </a:p>
          <a:p>
            <a:r>
              <a:rPr lang="en-US" sz="1800" dirty="0" smtClean="0"/>
              <a:t>Participating in academic discussions</a:t>
            </a:r>
          </a:p>
          <a:p>
            <a:r>
              <a:rPr lang="en-US" sz="1800" dirty="0" smtClean="0"/>
              <a:t>Keeping up with writing assignments</a:t>
            </a:r>
          </a:p>
          <a:p>
            <a:r>
              <a:rPr lang="en-US" sz="1800" dirty="0" smtClean="0"/>
              <a:t>Engaging in group work with classmates</a:t>
            </a:r>
          </a:p>
          <a:p>
            <a:r>
              <a:rPr lang="en-US" sz="1800" dirty="0" smtClean="0"/>
              <a:t>Relating to American students in my classes</a:t>
            </a:r>
          </a:p>
          <a:p>
            <a:r>
              <a:rPr lang="en-US" sz="1800" dirty="0" smtClean="0"/>
              <a:t>Participating in study groups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Immigration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Concerns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Concerns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800" dirty="0" smtClean="0"/>
              <a:t>Securing a job in the US after graduation</a:t>
            </a:r>
          </a:p>
          <a:p>
            <a:r>
              <a:rPr lang="en-US" sz="1800" dirty="0" smtClean="0"/>
              <a:t>Finding on campus employment opportunities</a:t>
            </a:r>
          </a:p>
          <a:p>
            <a:r>
              <a:rPr lang="en-US" sz="1800" dirty="0" smtClean="0"/>
              <a:t>Understanding US medical insurance and services</a:t>
            </a:r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1800" dirty="0" smtClean="0"/>
              <a:t>Securing a job in the US after graduation</a:t>
            </a:r>
          </a:p>
          <a:p>
            <a:r>
              <a:rPr lang="en-US" sz="1800" dirty="0" smtClean="0"/>
              <a:t>Understanding US medical insurance and services</a:t>
            </a:r>
          </a:p>
          <a:p>
            <a:r>
              <a:rPr lang="en-US" sz="1800" dirty="0" smtClean="0"/>
              <a:t>Understanding my U.S. tax obligation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Continuum of Educational &amp; Cultural Differences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" y="2133600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" y="1752600"/>
            <a:ext cx="8610600" cy="0"/>
          </a:xfrm>
          <a:prstGeom prst="straightConnector1">
            <a:avLst/>
          </a:prstGeom>
          <a:ln w="25400">
            <a:solidFill>
              <a:srgbClr val="0070C0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14"/>
          <p:cNvSpPr txBox="1">
            <a:spLocks noChangeArrowheads="1"/>
          </p:cNvSpPr>
          <p:nvPr/>
        </p:nvSpPr>
        <p:spPr bwMode="auto">
          <a:xfrm>
            <a:off x="76200" y="19812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Thinking Critically</a:t>
            </a:r>
            <a:r>
              <a:rPr lang="en-US" dirty="0">
                <a:solidFill>
                  <a:schemeClr val="bg1"/>
                </a:solidFill>
              </a:rPr>
              <a:t>……………………….........…...</a:t>
            </a:r>
            <a:r>
              <a:rPr lang="en-US" dirty="0"/>
              <a:t>Rote Memorization</a:t>
            </a:r>
          </a:p>
        </p:txBody>
      </p:sp>
      <p:sp>
        <p:nvSpPr>
          <p:cNvPr id="21510" name="TextBox 19"/>
          <p:cNvSpPr txBox="1">
            <a:spLocks noChangeArrowheads="1"/>
          </p:cNvSpPr>
          <p:nvPr/>
        </p:nvSpPr>
        <p:spPr bwMode="auto">
          <a:xfrm>
            <a:off x="76200" y="25146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Interactive Classroom</a:t>
            </a:r>
            <a:r>
              <a:rPr lang="en-US" dirty="0">
                <a:solidFill>
                  <a:schemeClr val="bg1"/>
                </a:solidFill>
              </a:rPr>
              <a:t>…………...……………….........…..</a:t>
            </a:r>
            <a:r>
              <a:rPr lang="en-US" dirty="0"/>
              <a:t>Lecture Style</a:t>
            </a:r>
          </a:p>
        </p:txBody>
      </p:sp>
      <p:sp>
        <p:nvSpPr>
          <p:cNvPr id="21511" name="TextBox 20"/>
          <p:cNvSpPr txBox="1">
            <a:spLocks noChangeArrowheads="1"/>
          </p:cNvSpPr>
          <p:nvPr/>
        </p:nvSpPr>
        <p:spPr bwMode="auto">
          <a:xfrm>
            <a:off x="76200" y="29718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Self-selected classes</a:t>
            </a:r>
            <a:r>
              <a:rPr lang="en-US" dirty="0">
                <a:solidFill>
                  <a:schemeClr val="bg1"/>
                </a:solidFill>
              </a:rPr>
              <a:t>…………...………………..</a:t>
            </a:r>
            <a:r>
              <a:rPr lang="en-US" dirty="0"/>
              <a:t>Pre-established classes</a:t>
            </a:r>
          </a:p>
        </p:txBody>
      </p:sp>
      <p:sp>
        <p:nvSpPr>
          <p:cNvPr id="21512" name="TextBox 21"/>
          <p:cNvSpPr txBox="1">
            <a:spLocks noChangeArrowheads="1"/>
          </p:cNvSpPr>
          <p:nvPr/>
        </p:nvSpPr>
        <p:spPr bwMode="auto">
          <a:xfrm>
            <a:off x="76200" y="40338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Competition</a:t>
            </a:r>
            <a:r>
              <a:rPr lang="en-US" dirty="0">
                <a:solidFill>
                  <a:schemeClr val="bg1"/>
                </a:solidFill>
              </a:rPr>
              <a:t>………………………...............................…...</a:t>
            </a:r>
            <a:r>
              <a:rPr lang="en-US" dirty="0"/>
              <a:t>Cooperation</a:t>
            </a:r>
          </a:p>
        </p:txBody>
      </p:sp>
      <p:sp>
        <p:nvSpPr>
          <p:cNvPr id="21513" name="TextBox 22"/>
          <p:cNvSpPr txBox="1">
            <a:spLocks noChangeArrowheads="1"/>
          </p:cNvSpPr>
          <p:nvPr/>
        </p:nvSpPr>
        <p:spPr bwMode="auto">
          <a:xfrm>
            <a:off x="76200" y="45672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Direct Communication</a:t>
            </a:r>
            <a:r>
              <a:rPr lang="en-US" dirty="0">
                <a:solidFill>
                  <a:schemeClr val="bg1"/>
                </a:solidFill>
              </a:rPr>
              <a:t>…………...…………..</a:t>
            </a:r>
            <a:r>
              <a:rPr lang="en-US" dirty="0"/>
              <a:t> Indirect Communication</a:t>
            </a:r>
          </a:p>
        </p:txBody>
      </p:sp>
      <p:sp>
        <p:nvSpPr>
          <p:cNvPr id="21514" name="TextBox 23"/>
          <p:cNvSpPr txBox="1">
            <a:spLocks noChangeArrowheads="1"/>
          </p:cNvSpPr>
          <p:nvPr/>
        </p:nvSpPr>
        <p:spPr bwMode="auto">
          <a:xfrm>
            <a:off x="76200" y="51006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Focus on Originality</a:t>
            </a:r>
            <a:r>
              <a:rPr lang="en-US" dirty="0">
                <a:solidFill>
                  <a:schemeClr val="bg1"/>
                </a:solidFill>
              </a:rPr>
              <a:t>………….........………………..</a:t>
            </a:r>
            <a:r>
              <a:rPr lang="en-US" dirty="0"/>
              <a:t>Focus on Tradition</a:t>
            </a:r>
          </a:p>
        </p:txBody>
      </p:sp>
      <p:sp>
        <p:nvSpPr>
          <p:cNvPr id="21515" name="TextBox 24"/>
          <p:cNvSpPr txBox="1">
            <a:spLocks noChangeArrowheads="1"/>
          </p:cNvSpPr>
          <p:nvPr/>
        </p:nvSpPr>
        <p:spPr bwMode="auto">
          <a:xfrm>
            <a:off x="76200" y="56340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Focus on Individual</a:t>
            </a:r>
            <a:r>
              <a:rPr lang="en-US" dirty="0">
                <a:solidFill>
                  <a:schemeClr val="bg1"/>
                </a:solidFill>
              </a:rPr>
              <a:t>………….............…………..</a:t>
            </a:r>
            <a:r>
              <a:rPr lang="en-US" dirty="0"/>
              <a:t>Focus on Community</a:t>
            </a:r>
          </a:p>
        </p:txBody>
      </p:sp>
      <p:sp>
        <p:nvSpPr>
          <p:cNvPr id="21516" name="TextBox 26"/>
          <p:cNvSpPr txBox="1">
            <a:spLocks noChangeArrowheads="1"/>
          </p:cNvSpPr>
          <p:nvPr/>
        </p:nvSpPr>
        <p:spPr bwMode="auto">
          <a:xfrm>
            <a:off x="76200" y="35004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Citing</a:t>
            </a:r>
            <a:r>
              <a:rPr lang="en-US" dirty="0">
                <a:solidFill>
                  <a:schemeClr val="bg1"/>
                </a:solidFill>
              </a:rPr>
              <a:t>………………………...............................................…...</a:t>
            </a:r>
            <a:r>
              <a:rPr lang="en-US" dirty="0"/>
              <a:t>Copying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0" y="2743200"/>
            <a:ext cx="38862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743200" y="5867400"/>
            <a:ext cx="33528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971800" y="4800600"/>
            <a:ext cx="28194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819400" y="5334000"/>
            <a:ext cx="33528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67000" y="2209800"/>
            <a:ext cx="35052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743200" y="3200400"/>
            <a:ext cx="32004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6800" y="3733800"/>
            <a:ext cx="64770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28800" y="4267200"/>
            <a:ext cx="5334000" cy="0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Today’s Agenda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Outcomes</a:t>
            </a:r>
          </a:p>
          <a:p>
            <a:r>
              <a:rPr lang="en-US" dirty="0" smtClean="0"/>
              <a:t>Advising Challenges &amp; Student Concerns</a:t>
            </a:r>
          </a:p>
          <a:p>
            <a:r>
              <a:rPr lang="en-US" dirty="0" smtClean="0"/>
              <a:t>Small Group Work</a:t>
            </a:r>
          </a:p>
          <a:p>
            <a:r>
              <a:rPr lang="en-US" dirty="0" smtClean="0"/>
              <a:t>Report Back</a:t>
            </a:r>
          </a:p>
          <a:p>
            <a:r>
              <a:rPr lang="en-US" dirty="0" smtClean="0"/>
              <a:t>Next Steps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000" smtClean="0"/>
              <a:t>Outcomes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lvl="0"/>
            <a:r>
              <a:rPr lang="en-US" dirty="0" smtClean="0"/>
              <a:t>Offer tips and practical solutions to common advisor challenges</a:t>
            </a:r>
          </a:p>
          <a:p>
            <a:pPr lvl="0"/>
            <a:r>
              <a:rPr lang="en-US" dirty="0" smtClean="0"/>
              <a:t>Offer space for cross campus networking and problem solving enriched by different campus perspectives and approaches</a:t>
            </a:r>
          </a:p>
          <a:p>
            <a:pPr lvl="0"/>
            <a:r>
              <a:rPr lang="en-US" dirty="0" smtClean="0"/>
              <a:t>Develop a resource network through group presentations to support campus staff’s work with international students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981200"/>
          </a:xfrm>
        </p:spPr>
        <p:txBody>
          <a:bodyPr/>
          <a:lstStyle/>
          <a:p>
            <a:pPr eaLnBrk="1" hangingPunct="1"/>
            <a:r>
              <a:rPr lang="en-US" sz="4900" b="1" cap="none" dirty="0" smtClean="0">
                <a:solidFill>
                  <a:schemeClr val="tx1"/>
                </a:solidFill>
              </a:rPr>
              <a:t>Advising Challenges &amp; Student Concerns</a:t>
            </a:r>
            <a:endParaRPr lang="en-US" sz="4900" cap="non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Financial Matters</a:t>
            </a:r>
          </a:p>
          <a:p>
            <a:r>
              <a:rPr lang="en-US" dirty="0" smtClean="0"/>
              <a:t>Finding Balance between school and life</a:t>
            </a:r>
          </a:p>
          <a:p>
            <a:r>
              <a:rPr lang="en-US" dirty="0" smtClean="0"/>
              <a:t>Seeking Help</a:t>
            </a:r>
          </a:p>
          <a:p>
            <a:r>
              <a:rPr lang="en-US" dirty="0" smtClean="0"/>
              <a:t>Cultural Barriers</a:t>
            </a:r>
          </a:p>
          <a:p>
            <a:r>
              <a:rPr lang="en-US" dirty="0" smtClean="0"/>
              <a:t>Navigating the Campus</a:t>
            </a:r>
          </a:p>
          <a:p>
            <a:r>
              <a:rPr lang="en-US" dirty="0" smtClean="0"/>
              <a:t>Academic Matters</a:t>
            </a:r>
          </a:p>
          <a:p>
            <a:r>
              <a:rPr lang="en-US" dirty="0" smtClean="0"/>
              <a:t>Immigration Matters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Financial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Concerns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Concerns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800" dirty="0" smtClean="0"/>
              <a:t>Having adequate financial support</a:t>
            </a:r>
          </a:p>
          <a:p>
            <a:r>
              <a:rPr lang="en-US" sz="1800" dirty="0" smtClean="0"/>
              <a:t>Securing a job in the US after graduation</a:t>
            </a:r>
          </a:p>
          <a:p>
            <a:r>
              <a:rPr lang="en-US" sz="1800" dirty="0" smtClean="0"/>
              <a:t>Finding satisfactory housing</a:t>
            </a:r>
          </a:p>
          <a:p>
            <a:r>
              <a:rPr lang="en-US" sz="1800" dirty="0" smtClean="0"/>
              <a:t>Managing my personal finances</a:t>
            </a:r>
          </a:p>
          <a:p>
            <a:r>
              <a:rPr lang="en-US" sz="1800" dirty="0" smtClean="0"/>
              <a:t>Securing a job in my home country after graduation</a:t>
            </a:r>
          </a:p>
          <a:p>
            <a:r>
              <a:rPr lang="en-US" sz="1800" dirty="0" smtClean="0"/>
              <a:t>Finding on campus employment opportunities</a:t>
            </a:r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1800" dirty="0" smtClean="0"/>
              <a:t>Having adequate financial support</a:t>
            </a:r>
          </a:p>
          <a:p>
            <a:r>
              <a:rPr lang="en-US" sz="1800" dirty="0" smtClean="0"/>
              <a:t>Having adequate financial support from my department</a:t>
            </a:r>
          </a:p>
          <a:p>
            <a:r>
              <a:rPr lang="en-US" sz="1800" dirty="0" smtClean="0"/>
              <a:t>Securing a job in the US after graduation</a:t>
            </a:r>
          </a:p>
          <a:p>
            <a:r>
              <a:rPr lang="en-US" sz="1800" dirty="0" smtClean="0"/>
              <a:t>Finding satisfactory housing</a:t>
            </a:r>
          </a:p>
          <a:p>
            <a:r>
              <a:rPr lang="en-US" sz="1800" dirty="0" smtClean="0"/>
              <a:t>Understanding US medical insurance and services</a:t>
            </a:r>
          </a:p>
          <a:p>
            <a:r>
              <a:rPr lang="en-US" sz="1800" dirty="0" smtClean="0"/>
              <a:t>Understanding my U.S. tax obligation</a:t>
            </a:r>
          </a:p>
          <a:p>
            <a:r>
              <a:rPr lang="en-US" sz="1800" dirty="0" smtClean="0"/>
              <a:t>Managing my personal finances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Finding Balance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Concerns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Concerns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800" dirty="0" smtClean="0"/>
              <a:t>Finding a good balance between school work and free time</a:t>
            </a:r>
          </a:p>
          <a:p>
            <a:r>
              <a:rPr lang="en-US" sz="1800" dirty="0" smtClean="0"/>
              <a:t>Making friends with Americans</a:t>
            </a:r>
          </a:p>
          <a:p>
            <a:r>
              <a:rPr lang="en-US" sz="1800" dirty="0" smtClean="0"/>
              <a:t>Learning how to understand and respond to Americans of the opposite sex</a:t>
            </a:r>
          </a:p>
          <a:p>
            <a:r>
              <a:rPr lang="en-US" sz="1800" dirty="0" smtClean="0"/>
              <a:t>Having enough friends from my home country</a:t>
            </a:r>
            <a:endParaRPr lang="en-US" sz="1500" dirty="0" smtClean="0"/>
          </a:p>
          <a:p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1800" dirty="0" smtClean="0"/>
              <a:t>Finding a good balance between school work and free time</a:t>
            </a:r>
          </a:p>
          <a:p>
            <a:r>
              <a:rPr lang="en-US" sz="1800" dirty="0" smtClean="0"/>
              <a:t>Making friends with Americans</a:t>
            </a:r>
          </a:p>
          <a:p>
            <a:r>
              <a:rPr lang="en-US" sz="1800" dirty="0" smtClean="0"/>
              <a:t>Learning how to understand and respond to Americans of the opposite sex</a:t>
            </a:r>
          </a:p>
          <a:p>
            <a:r>
              <a:rPr lang="en-US" sz="1800" dirty="0" smtClean="0"/>
              <a:t>Finding time to spend with my spouse/children</a:t>
            </a:r>
          </a:p>
          <a:p>
            <a:endParaRPr lang="en-US" sz="18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Seeking Help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Challenges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Challenges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1800" dirty="0" smtClean="0"/>
              <a:t>Communicating so I am understood</a:t>
            </a:r>
          </a:p>
          <a:p>
            <a:r>
              <a:rPr lang="en-US" sz="1800" dirty="0" smtClean="0"/>
              <a:t>Understanding spoken American English</a:t>
            </a:r>
          </a:p>
          <a:p>
            <a:r>
              <a:rPr lang="en-US" sz="1800" dirty="0" smtClean="0"/>
              <a:t>Accessing academic support services</a:t>
            </a:r>
          </a:p>
          <a:p>
            <a:r>
              <a:rPr lang="en-US" sz="1800" dirty="0" smtClean="0"/>
              <a:t>Seeking the information I need across the University</a:t>
            </a:r>
          </a:p>
          <a:p>
            <a:r>
              <a:rPr lang="en-US" sz="1800" dirty="0" smtClean="0"/>
              <a:t>Seeking help from my professors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1800" dirty="0" smtClean="0"/>
              <a:t>Communicating so I am understood</a:t>
            </a:r>
          </a:p>
          <a:p>
            <a:r>
              <a:rPr lang="en-US" sz="1800" dirty="0" smtClean="0"/>
              <a:t>Concerned about understanding American values</a:t>
            </a:r>
          </a:p>
          <a:p>
            <a:r>
              <a:rPr lang="en-US" sz="1800" dirty="0" smtClean="0"/>
              <a:t>Understanding spoken American English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– </a:t>
            </a:r>
            <a:br>
              <a:rPr lang="en-US" dirty="0" smtClean="0"/>
            </a:br>
            <a:r>
              <a:rPr lang="en-US" dirty="0" smtClean="0"/>
              <a:t>Cultural Barriers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UG Concerns	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Grad Concerns</a:t>
            </a:r>
            <a:endParaRPr lang="en-US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2000" dirty="0" smtClean="0"/>
              <a:t>Communicating so I am understood</a:t>
            </a:r>
          </a:p>
          <a:p>
            <a:r>
              <a:rPr lang="en-US" sz="2000" dirty="0" smtClean="0"/>
              <a:t>Making friends with Americans</a:t>
            </a:r>
          </a:p>
          <a:p>
            <a:r>
              <a:rPr lang="en-US" sz="2000" dirty="0" smtClean="0"/>
              <a:t>Learning how to understand and respond to Americans of the opposite sex</a:t>
            </a:r>
          </a:p>
          <a:p>
            <a:r>
              <a:rPr lang="en-US" sz="2000" dirty="0" smtClean="0"/>
              <a:t>Understanding spoken American English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26" name="Content Placeholder 15"/>
          <p:cNvSpPr>
            <a:spLocks noGrp="1"/>
          </p:cNvSpPr>
          <p:nvPr>
            <p:ph sz="quarter" idx="2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r>
              <a:rPr lang="en-US" sz="2000" dirty="0" smtClean="0"/>
              <a:t>Understanding American spoken English</a:t>
            </a:r>
          </a:p>
          <a:p>
            <a:r>
              <a:rPr lang="en-US" sz="2000" dirty="0" smtClean="0"/>
              <a:t>Making friends with Americans</a:t>
            </a:r>
          </a:p>
          <a:p>
            <a:r>
              <a:rPr lang="en-US" sz="2000" dirty="0" smtClean="0"/>
              <a:t>Learning how to understand and respond to Americans</a:t>
            </a:r>
          </a:p>
          <a:p>
            <a:r>
              <a:rPr lang="en-US" sz="2000" dirty="0" smtClean="0"/>
              <a:t>Understanding American values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Today’s Agenda&amp;quot;&quot;/&gt;&lt;property id=&quot;20307&quot; value=&quot;437&quot;/&gt;&lt;/object&gt;&lt;object type=&quot;3&quot; unique_id=&quot;13218&quot;&gt;&lt;property id=&quot;20148&quot; value=&quot;5&quot;/&gt;&lt;property id=&quot;20300&quot; value=&quot;Slide 3 - &amp;quot;Outcomes&amp;quot;&quot;/&gt;&lt;property id=&quot;20307&quot; value=&quot;537&quot;/&gt;&lt;/object&gt;&lt;object type=&quot;3&quot; unique_id=&quot;13712&quot;&gt;&lt;property id=&quot;20148&quot; value=&quot;5&quot;/&gt;&lt;property id=&quot;20300&quot; value=&quot;Slide 4 - &amp;quot;Advising Challenges &amp;amp; Student Concerns&amp;quot;&quot;/&gt;&lt;property id=&quot;20307&quot; value=&quot;557&quot;/&gt;&lt;/object&gt;&lt;object type=&quot;3&quot; unique_id=&quot;13713&quot;&gt;&lt;property id=&quot;20148&quot; value=&quot;5&quot;/&gt;&lt;property id=&quot;20300&quot; value=&quot;Slide 13 - &amp;quot;Continuum of Educational &amp;amp; Cultural Differences&amp;quot;&quot;/&gt;&lt;property id=&quot;20307&quot; value=&quot;558&quot;/&gt;&lt;/object&gt;&lt;object type=&quot;3&quot; unique_id=&quot;14362&quot;&gt;&lt;property id=&quot;20148&quot; value=&quot;5&quot;/&gt;&lt;property id=&quot;20300&quot; value=&quot;Slide 5 - &amp;quot;Key Challenges&amp;quot;&quot;/&gt;&lt;property id=&quot;20307&quot; value=&quot;564&quot;/&gt;&lt;/object&gt;&lt;object type=&quot;3&quot; unique_id=&quot;14363&quot;&gt;&lt;property id=&quot;20148&quot; value=&quot;5&quot;/&gt;&lt;property id=&quot;20300&quot; value=&quot;Slide 6 - &amp;quot;Key Challenges – &amp;#x0D;&amp;#x0A;Financial&amp;quot;&quot;/&gt;&lt;property id=&quot;20307&quot; value=&quot;567&quot;/&gt;&lt;/object&gt;&lt;object type=&quot;3&quot; unique_id=&quot;14364&quot;&gt;&lt;property id=&quot;20148&quot; value=&quot;5&quot;/&gt;&lt;property id=&quot;20300&quot; value=&quot;Slide 7 - &amp;quot;Key Challenges – &amp;#x0D;&amp;#x0A;Finding Balance&amp;quot;&quot;/&gt;&lt;property id=&quot;20307&quot; value=&quot;571&quot;/&gt;&lt;/object&gt;&lt;object type=&quot;3&quot; unique_id=&quot;14365&quot;&gt;&lt;property id=&quot;20148&quot; value=&quot;5&quot;/&gt;&lt;property id=&quot;20300&quot; value=&quot;Slide 8 - &amp;quot;Key Challenges – &amp;#x0D;&amp;#x0A;Seeking Help&amp;quot;&quot;/&gt;&lt;property id=&quot;20307&quot; value=&quot;572&quot;/&gt;&lt;/object&gt;&lt;object type=&quot;3&quot; unique_id=&quot;14366&quot;&gt;&lt;property id=&quot;20148&quot; value=&quot;5&quot;/&gt;&lt;property id=&quot;20300&quot; value=&quot;Slide 9 - &amp;quot;Key Challenges – &amp;#x0D;&amp;#x0A;Cultural Barriers&amp;quot;&quot;/&gt;&lt;property id=&quot;20307&quot; value=&quot;573&quot;/&gt;&lt;/object&gt;&lt;object type=&quot;3&quot; unique_id=&quot;14367&quot;&gt;&lt;property id=&quot;20148&quot; value=&quot;5&quot;/&gt;&lt;property id=&quot;20300&quot; value=&quot;Slide 10 - &amp;quot;Key Challenges – &amp;#x0D;&amp;#x0A;Navigating the Campus &amp;quot;&quot;/&gt;&lt;property id=&quot;20307&quot; value=&quot;570&quot;/&gt;&lt;/object&gt;&lt;object type=&quot;3&quot; unique_id=&quot;14368&quot;&gt;&lt;property id=&quot;20148&quot; value=&quot;5&quot;/&gt;&lt;property id=&quot;20300&quot; value=&quot;Slide 11 - &amp;quot;Key Challenges – &amp;#x0D;&amp;#x0A;Academic&amp;quot;&quot;/&gt;&lt;property id=&quot;20307&quot; value=&quot;568&quot;/&gt;&lt;/object&gt;&lt;object type=&quot;3&quot; unique_id=&quot;14369&quot;&gt;&lt;property id=&quot;20148&quot; value=&quot;5&quot;/&gt;&lt;property id=&quot;20300&quot; value=&quot;Slide 12 - &amp;quot;Key Challenges – &amp;#x0D;&amp;#x0A;Immigration&amp;quot;&quot;/&gt;&lt;property id=&quot;20307&quot; value=&quot;569&quot;/&gt;&lt;/object&gt;&lt;/object&gt;&lt;object type=&quot;8&quot; unique_id=&quot;1004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6208</TotalTime>
  <Words>526</Words>
  <Application>Microsoft Office PowerPoint</Application>
  <PresentationFormat>On-screen Show (4:3)</PresentationFormat>
  <Paragraphs>112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PowerPoint Presentation</vt:lpstr>
      <vt:lpstr>Today’s Agenda</vt:lpstr>
      <vt:lpstr>Outcomes</vt:lpstr>
      <vt:lpstr>Advising Challenges &amp; Student Concerns</vt:lpstr>
      <vt:lpstr>Key Challenges</vt:lpstr>
      <vt:lpstr>Key Challenges –  Financial</vt:lpstr>
      <vt:lpstr>Key Challenges –  Finding Balance</vt:lpstr>
      <vt:lpstr>Key Challenges –  Seeking Help</vt:lpstr>
      <vt:lpstr>Key Challenges –  Cultural Barriers</vt:lpstr>
      <vt:lpstr>Key Challenges –  Navigating the Campus </vt:lpstr>
      <vt:lpstr>Key Challenges –  Academic</vt:lpstr>
      <vt:lpstr>Key Challenges –  Immigration</vt:lpstr>
      <vt:lpstr>Continuum of Educational &amp; Cultural Differences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International Students to Berkeley</dc:title>
  <dc:creator>shannon_plath</dc:creator>
  <cp:lastModifiedBy>bio</cp:lastModifiedBy>
  <cp:revision>582</cp:revision>
  <dcterms:created xsi:type="dcterms:W3CDTF">2009-03-05T21:54:13Z</dcterms:created>
  <dcterms:modified xsi:type="dcterms:W3CDTF">2012-02-22T22:52:08Z</dcterms:modified>
</cp:coreProperties>
</file>