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2" r:id="rId1"/>
  </p:sldMasterIdLst>
  <p:notesMasterIdLst>
    <p:notesMasterId r:id="rId27"/>
  </p:notesMasterIdLst>
  <p:handoutMasterIdLst>
    <p:handoutMasterId r:id="rId28"/>
  </p:handoutMasterIdLst>
  <p:sldIdLst>
    <p:sldId id="257" r:id="rId2"/>
    <p:sldId id="437" r:id="rId3"/>
    <p:sldId id="537" r:id="rId4"/>
    <p:sldId id="521" r:id="rId5"/>
    <p:sldId id="534" r:id="rId6"/>
    <p:sldId id="536" r:id="rId7"/>
    <p:sldId id="535" r:id="rId8"/>
    <p:sldId id="487" r:id="rId9"/>
    <p:sldId id="473" r:id="rId10"/>
    <p:sldId id="488" r:id="rId11"/>
    <p:sldId id="491" r:id="rId12"/>
    <p:sldId id="523" r:id="rId13"/>
    <p:sldId id="522" r:id="rId14"/>
    <p:sldId id="492" r:id="rId15"/>
    <p:sldId id="510" r:id="rId16"/>
    <p:sldId id="529" r:id="rId17"/>
    <p:sldId id="530" r:id="rId18"/>
    <p:sldId id="532" r:id="rId19"/>
    <p:sldId id="508" r:id="rId20"/>
    <p:sldId id="524" r:id="rId21"/>
    <p:sldId id="526" r:id="rId22"/>
    <p:sldId id="525" r:id="rId23"/>
    <p:sldId id="527" r:id="rId24"/>
    <p:sldId id="533" r:id="rId25"/>
    <p:sldId id="531" r:id="rId26"/>
  </p:sldIdLst>
  <p:sldSz cx="9144000" cy="6858000" type="screen4x3"/>
  <p:notesSz cx="7077075" cy="9077325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0000"/>
    <a:srgbClr val="80A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0843" autoAdjust="0"/>
  </p:normalViewPr>
  <p:slideViewPr>
    <p:cSldViewPr>
      <p:cViewPr>
        <p:scale>
          <a:sx n="66" d="100"/>
          <a:sy n="66" d="100"/>
        </p:scale>
        <p:origin x="-1200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6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dLbls>
            <c:dLbl>
              <c:idx val="0"/>
              <c:layout>
                <c:manualLayout>
                  <c:x val="-8.9181286549707621E-4"/>
                  <c:y val="-4.8270842751220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2678</c:v>
                </c:pt>
                <c:pt idx="1">
                  <c:v>2688</c:v>
                </c:pt>
                <c:pt idx="2">
                  <c:v>2785</c:v>
                </c:pt>
                <c:pt idx="3">
                  <c:v>3069</c:v>
                </c:pt>
                <c:pt idx="4">
                  <c:v>3419</c:v>
                </c:pt>
                <c:pt idx="5">
                  <c:v>3775</c:v>
                </c:pt>
              </c:numCache>
            </c:numRef>
          </c:y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53309184"/>
        <c:axId val="153310720"/>
      </c:scatterChart>
      <c:valAx>
        <c:axId val="153309184"/>
        <c:scaling>
          <c:orientation val="minMax"/>
          <c:max val="2010"/>
          <c:min val="2005"/>
        </c:scaling>
        <c:delete val="0"/>
        <c:axPos val="b"/>
        <c:numFmt formatCode="General" sourceLinked="1"/>
        <c:majorTickMark val="out"/>
        <c:minorTickMark val="none"/>
        <c:tickLblPos val="nextTo"/>
        <c:crossAx val="153310720"/>
        <c:crosses val="autoZero"/>
        <c:crossBetween val="midCat"/>
      </c:valAx>
      <c:valAx>
        <c:axId val="153310720"/>
        <c:scaling>
          <c:orientation val="minMax"/>
          <c:min val="26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330918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 Enrolled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Freshman</c:v>
                </c:pt>
                <c:pt idx="1">
                  <c:v>Transfer</c:v>
                </c:pt>
                <c:pt idx="2">
                  <c:v>Graduate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386</c:v>
                </c:pt>
                <c:pt idx="1">
                  <c:v>276</c:v>
                </c:pt>
                <c:pt idx="2">
                  <c:v>558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Anticipated 2011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Freshman</c:v>
                </c:pt>
                <c:pt idx="1">
                  <c:v>Transfer</c:v>
                </c:pt>
                <c:pt idx="2">
                  <c:v>Graduate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590</c:v>
                </c:pt>
                <c:pt idx="1">
                  <c:v>398</c:v>
                </c:pt>
                <c:pt idx="2">
                  <c:v>619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228032"/>
        <c:axId val="153229568"/>
      </c:barChart>
      <c:catAx>
        <c:axId val="153228032"/>
        <c:scaling>
          <c:orientation val="minMax"/>
        </c:scaling>
        <c:delete val="0"/>
        <c:axPos val="b"/>
        <c:majorTickMark val="out"/>
        <c:minorTickMark val="none"/>
        <c:tickLblPos val="nextTo"/>
        <c:crossAx val="153229568"/>
        <c:crosses val="autoZero"/>
        <c:auto val="1"/>
        <c:lblAlgn val="ctr"/>
        <c:lblOffset val="100"/>
        <c:noMultiLvlLbl val="0"/>
      </c:catAx>
      <c:valAx>
        <c:axId val="153229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32280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Freshman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China</c:v>
                </c:pt>
                <c:pt idx="1">
                  <c:v>S. Korea</c:v>
                </c:pt>
                <c:pt idx="2">
                  <c:v>India</c:v>
                </c:pt>
                <c:pt idx="3">
                  <c:v>Hong Kong</c:v>
                </c:pt>
                <c:pt idx="4">
                  <c:v>Canada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226</c:v>
                </c:pt>
                <c:pt idx="1">
                  <c:v>131</c:v>
                </c:pt>
                <c:pt idx="2">
                  <c:v>58</c:v>
                </c:pt>
                <c:pt idx="3">
                  <c:v>7</c:v>
                </c:pt>
                <c:pt idx="4">
                  <c:v>43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Transfer</c:v>
                </c:pt>
              </c:strCache>
            </c:strRef>
          </c:tx>
          <c:invertIfNegative val="0"/>
          <c:dLbls>
            <c:txPr>
              <a:bodyPr rot="0" vert="horz" anchor="t" anchorCtr="0"/>
              <a:lstStyle/>
              <a:p>
                <a:pPr>
                  <a:defRPr b="1" i="0" baseline="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China</c:v>
                </c:pt>
                <c:pt idx="1">
                  <c:v>S. Korea</c:v>
                </c:pt>
                <c:pt idx="2">
                  <c:v>India</c:v>
                </c:pt>
                <c:pt idx="3">
                  <c:v>Hong Kong</c:v>
                </c:pt>
                <c:pt idx="4">
                  <c:v>Canada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76</c:v>
                </c:pt>
                <c:pt idx="1">
                  <c:v>152</c:v>
                </c:pt>
                <c:pt idx="2">
                  <c:v>1</c:v>
                </c:pt>
                <c:pt idx="3">
                  <c:v>59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3276800"/>
        <c:axId val="153278336"/>
      </c:barChart>
      <c:catAx>
        <c:axId val="153276800"/>
        <c:scaling>
          <c:orientation val="minMax"/>
        </c:scaling>
        <c:delete val="0"/>
        <c:axPos val="b"/>
        <c:majorTickMark val="out"/>
        <c:minorTickMark val="none"/>
        <c:tickLblPos val="nextTo"/>
        <c:crossAx val="153278336"/>
        <c:crosses val="autoZero"/>
        <c:auto val="1"/>
        <c:lblAlgn val="ctr"/>
        <c:lblOffset val="100"/>
        <c:noMultiLvlLbl val="0"/>
      </c:catAx>
      <c:valAx>
        <c:axId val="153278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32768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Graduate Students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China</c:v>
                </c:pt>
                <c:pt idx="1">
                  <c:v>India</c:v>
                </c:pt>
                <c:pt idx="2">
                  <c:v>S. Korea</c:v>
                </c:pt>
                <c:pt idx="3">
                  <c:v>Taiwan</c:v>
                </c:pt>
                <c:pt idx="4">
                  <c:v>Canada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127</c:v>
                </c:pt>
                <c:pt idx="1">
                  <c:v>69</c:v>
                </c:pt>
                <c:pt idx="2">
                  <c:v>58</c:v>
                </c:pt>
                <c:pt idx="3">
                  <c:v>32</c:v>
                </c:pt>
                <c:pt idx="4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073152"/>
        <c:axId val="91079040"/>
      </c:barChart>
      <c:catAx>
        <c:axId val="91073152"/>
        <c:scaling>
          <c:orientation val="minMax"/>
        </c:scaling>
        <c:delete val="0"/>
        <c:axPos val="b"/>
        <c:majorTickMark val="out"/>
        <c:minorTickMark val="none"/>
        <c:tickLblPos val="nextTo"/>
        <c:crossAx val="91079040"/>
        <c:crosses val="autoZero"/>
        <c:auto val="1"/>
        <c:lblAlgn val="ctr"/>
        <c:lblOffset val="100"/>
        <c:noMultiLvlLbl val="0"/>
      </c:catAx>
      <c:valAx>
        <c:axId val="91079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0731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FE53C9-DF6D-4094-B7CC-95354F6B6533}" type="datetimeFigureOut">
              <a:rPr lang="en-US"/>
              <a:pPr>
                <a:defRPr/>
              </a:pPr>
              <a:t>7/28/2011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1713"/>
            <a:ext cx="306705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621713"/>
            <a:ext cx="306705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5C87B6A-38FC-42DE-86EC-3A2EAF25E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63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025" y="0"/>
            <a:ext cx="30670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0000" y="681038"/>
            <a:ext cx="4538663" cy="340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75" y="4311650"/>
            <a:ext cx="5191125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3300"/>
            <a:ext cx="30670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025" y="8623300"/>
            <a:ext cx="30670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AA771BC-D1E7-4226-91C4-C5CCFC729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43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/>
            <a:r>
              <a:rPr lang="en-US" smtClean="0"/>
              <a:t>Support campus staff in advising international students through department and college specific trainings</a:t>
            </a:r>
          </a:p>
          <a:p>
            <a:pPr marL="0" lvl="1"/>
            <a:r>
              <a:rPr lang="en-US" smtClean="0"/>
              <a:t>Promote professional development through regular workshops</a:t>
            </a:r>
          </a:p>
          <a:p>
            <a:pPr marL="0" lvl="1"/>
            <a:r>
              <a:rPr lang="en-US" smtClean="0"/>
              <a:t>Campus liaisons with key campus units</a:t>
            </a:r>
          </a:p>
          <a:p>
            <a:pPr marL="0" lvl="1"/>
            <a:endParaRPr lang="en-US" smtClean="0"/>
          </a:p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12C83D-67EF-4786-ADF1-38649158B116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Academic rigour, bigger campus, more people to interact with, no one stop shop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360D4-6271-4891-8ACF-5AD7FADABF38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assist international</a:t>
            </a:r>
            <a:r>
              <a:rPr lang="en-US" baseline="0" dirty="0" smtClean="0"/>
              <a:t> students in their transition, we’ve created a variety of programs that cover the following themes that we believe are important for an overall successful transition…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A771BC-D1E7-4226-91C4-C5CCFC7299D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</a:t>
            </a:r>
            <a:r>
              <a:rPr lang="en-US" baseline="0" dirty="0" smtClean="0"/>
              <a:t> are all themes that can be found in the programs we offer throughout the year as well as in our orientation.</a:t>
            </a:r>
          </a:p>
          <a:p>
            <a:r>
              <a:rPr lang="en-US" baseline="0" dirty="0" smtClean="0"/>
              <a:t>-e.g.  For the theme on personal adjustment, we offer a workshop w/ CPS called the Well-Rounded Bear that helps to increase one’s self awareness and teaches them to set goals for </a:t>
            </a:r>
            <a:r>
              <a:rPr lang="en-US" baseline="0" dirty="0" err="1" smtClean="0"/>
              <a:t>themsevles</a:t>
            </a:r>
            <a:endParaRPr lang="en-US" baseline="0" dirty="0" smtClean="0"/>
          </a:p>
          <a:p>
            <a:r>
              <a:rPr lang="en-US" baseline="0" dirty="0" smtClean="0"/>
              <a:t>Theme on academic success – we teamed up w/ SLC and Student Conduct Office to do a workshop on Writing American Style to give tips on how to write an academic paper and not plagiarize.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A771BC-D1E7-4226-91C4-C5CCFC7299D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</a:t>
            </a:r>
            <a:r>
              <a:rPr lang="en-US" baseline="0" dirty="0" smtClean="0"/>
              <a:t> also looked at how we offer support and decided to break out a student’s transition into 3 phases so that the delivery of information is better targeted and easier to retain instead of getting overwhelmed with information. The 3 phases are pre-arrival, arrival, and post-arrival.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BIB: 270 current students matched with 400 new students. Created in response to students</a:t>
            </a:r>
            <a:r>
              <a:rPr lang="en-US" baseline="0" dirty="0" smtClean="0"/>
              <a:t> asking for something like this.</a:t>
            </a:r>
          </a:p>
          <a:p>
            <a:r>
              <a:rPr lang="en-US" baseline="0" dirty="0" err="1" smtClean="0"/>
              <a:t>Facebook</a:t>
            </a:r>
            <a:r>
              <a:rPr lang="en-US" baseline="0" dirty="0" smtClean="0"/>
              <a:t> – creating a social network even before coming</a:t>
            </a:r>
          </a:p>
          <a:p>
            <a:r>
              <a:rPr lang="en-US" baseline="0" dirty="0" smtClean="0"/>
              <a:t>Student videos – acclimate students before they come and get them excited about coming</a:t>
            </a:r>
          </a:p>
          <a:p>
            <a:r>
              <a:rPr lang="en-US" baseline="0" dirty="0" smtClean="0"/>
              <a:t>Advisor video – welcome students, give us a face.</a:t>
            </a:r>
            <a:endParaRPr lang="en-US" dirty="0" smtClean="0"/>
          </a:p>
          <a:p>
            <a:r>
              <a:rPr lang="en-US" dirty="0" smtClean="0"/>
              <a:t>Special</a:t>
            </a:r>
            <a:r>
              <a:rPr lang="en-US" baseline="0" dirty="0" smtClean="0"/>
              <a:t> Friday News that will have weekly topics of interest for new students e.g. Q&amp;A Paying your bills at 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A771BC-D1E7-4226-91C4-C5CCFC7299D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Early Arrival Housing – sold out and arranged</a:t>
            </a:r>
            <a:r>
              <a:rPr lang="en-US" baseline="0" dirty="0" smtClean="0"/>
              <a:t> for students who arrive before the dorms open so they can come to orientation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Check-ins: identifying campus resources, getting Cal1 card, SSN, DMV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Volunteer led social activities – something to do since they’re here early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Orientation – other special topics academic success, culture shock, getting around Bay Area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Welcome Week activities – BIB meet up, EAP meet up, accent reduction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B49036-E088-4B81-A35F-2BDF332678AE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Looking down</a:t>
            </a:r>
            <a:r>
              <a:rPr lang="en-US" baseline="0" dirty="0" smtClean="0"/>
              <a:t> the line on what other information we can provide and support after their arrival.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A771BC-D1E7-4226-91C4-C5CCFC7299D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76AE287-B85D-4767-B848-E24B1BDA4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4186D-0013-44DB-B924-5D00274B8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68DBE-3065-4C1B-822E-1CF5F06A2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6D2182-4113-43C0-9181-845FA4469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6D324-9290-47D7-A187-CA7BB8218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9CE35-CED8-4671-B12B-ECAE1AE66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6FEF3-E21D-4DA5-A918-D5F836140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4C31E-28A0-4A78-B89B-76AE7B747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81EB1-DC98-44EB-93AF-4B090E5D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D863D-89BF-4859-B4B8-D96117FAC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92425C-DA3F-4C59-B746-4FE2E9E0C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6" name="Picture 9" descr="Q:\INTERNAL\Images and Sounds\BIOLogo\JPEG files\BIOlogo_v2_color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81600" y="5943600"/>
            <a:ext cx="3810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12" r:id="rId2"/>
    <p:sldLayoutId id="2147484314" r:id="rId3"/>
    <p:sldLayoutId id="2147484311" r:id="rId4"/>
    <p:sldLayoutId id="2147484310" r:id="rId5"/>
    <p:sldLayoutId id="2147484309" r:id="rId6"/>
    <p:sldLayoutId id="2147484308" r:id="rId7"/>
    <p:sldLayoutId id="2147484307" r:id="rId8"/>
    <p:sldLayoutId id="2147484306" r:id="rId9"/>
    <p:sldLayoutId id="2147484305" r:id="rId10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/>
          <p:cNvSpPr>
            <a:spLocks noChangeArrowheads="1"/>
          </p:cNvSpPr>
          <p:nvPr/>
        </p:nvSpPr>
        <p:spPr bwMode="auto">
          <a:xfrm>
            <a:off x="533400" y="1219200"/>
            <a:ext cx="8077200" cy="2286000"/>
          </a:xfrm>
          <a:prstGeom prst="rect">
            <a:avLst/>
          </a:prstGeom>
          <a:solidFill>
            <a:srgbClr val="99CC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838200" y="2292350"/>
            <a:ext cx="7772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500" b="1" dirty="0" smtClean="0">
                <a:latin typeface="Tahoma" pitchFamily="34" charset="0"/>
                <a:cs typeface="Tahoma" pitchFamily="34" charset="0"/>
              </a:rPr>
              <a:t>The International Student Experience: Supporting First Year Transition </a:t>
            </a:r>
            <a:r>
              <a:rPr lang="en-US" sz="4800" b="1" dirty="0">
                <a:latin typeface="Verdana" pitchFamily="34" charset="0"/>
              </a:rPr>
              <a:t/>
            </a:r>
            <a:br>
              <a:rPr lang="en-US" sz="4800" b="1" dirty="0">
                <a:latin typeface="Verdana" pitchFamily="34" charset="0"/>
              </a:rPr>
            </a:br>
            <a:endParaRPr lang="en-US" sz="4800" b="1" dirty="0"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6096000"/>
            <a:ext cx="6629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200" b="1" dirty="0">
                <a:latin typeface="+mn-lt"/>
              </a:rPr>
              <a:t>Berkeley International Office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609600" y="5231249"/>
            <a:ext cx="8077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latin typeface="Tahoma" pitchFamily="34" charset="0"/>
              </a:rPr>
              <a:t>July 27, 2011</a:t>
            </a:r>
          </a:p>
          <a:p>
            <a:pPr algn="ctr">
              <a:spcBef>
                <a:spcPct val="50000"/>
              </a:spcBef>
            </a:pPr>
            <a:endParaRPr lang="en-US" sz="2800" b="1" dirty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BIO Services for All International Students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1905000"/>
            <a:ext cx="7315200" cy="350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smtClean="0"/>
              <a:t>Individual Daily Drop-Ins &amp; Appointments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Fall &amp; Spring Orientations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Academic &amp; personal adjustment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Financial issues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Campus Policies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Visa related matters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Employment Benefits</a:t>
            </a:r>
          </a:p>
          <a:p>
            <a:pPr>
              <a:lnSpc>
                <a:spcPct val="90000"/>
              </a:lnSpc>
            </a:pPr>
            <a:r>
              <a:rPr lang="en-US" sz="2600" smtClean="0"/>
              <a:t>Group Advising Sessions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BIO Services for Campus Staff</a:t>
            </a:r>
          </a:p>
        </p:txBody>
      </p:sp>
      <p:sp>
        <p:nvSpPr>
          <p:cNvPr id="19459" name="Rectangle 4"/>
          <p:cNvSpPr>
            <a:spLocks noGrp="1"/>
          </p:cNvSpPr>
          <p:nvPr>
            <p:ph type="body" idx="4294967295"/>
          </p:nvPr>
        </p:nvSpPr>
        <p:spPr>
          <a:xfrm>
            <a:off x="609600" y="1676400"/>
            <a:ext cx="8153400" cy="4525963"/>
          </a:xfrm>
        </p:spPr>
        <p:txBody>
          <a:bodyPr/>
          <a:lstStyle/>
          <a:p>
            <a:r>
              <a:rPr lang="en-US" smtClean="0"/>
              <a:t>BIO’s responsibilities</a:t>
            </a:r>
          </a:p>
          <a:p>
            <a:pPr lvl="1"/>
            <a:r>
              <a:rPr lang="en-US" smtClean="0"/>
              <a:t>Department and college specific trainings</a:t>
            </a:r>
          </a:p>
          <a:p>
            <a:pPr lvl="1"/>
            <a:r>
              <a:rPr lang="en-US" smtClean="0"/>
              <a:t>Professional development workshops</a:t>
            </a:r>
          </a:p>
          <a:p>
            <a:pPr lvl="1"/>
            <a:r>
              <a:rPr lang="en-US" smtClean="0"/>
              <a:t>Phone, email, and web support</a:t>
            </a:r>
          </a:p>
          <a:p>
            <a:pPr lvl="1"/>
            <a:r>
              <a:rPr lang="en-US" smtClean="0"/>
              <a:t>Campus liaisons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Collaboration Across Campus</a:t>
            </a:r>
          </a:p>
        </p:txBody>
      </p:sp>
      <p:sp>
        <p:nvSpPr>
          <p:cNvPr id="28675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smtClean="0"/>
              <a:t>Student Learning Center</a:t>
            </a:r>
          </a:p>
          <a:p>
            <a:r>
              <a:rPr lang="en-US" sz="2400" smtClean="0"/>
              <a:t>New Student Services</a:t>
            </a:r>
          </a:p>
          <a:p>
            <a:r>
              <a:rPr lang="en-US" sz="2400" smtClean="0"/>
              <a:t>Transfer Center</a:t>
            </a:r>
          </a:p>
          <a:p>
            <a:r>
              <a:rPr lang="en-US" sz="2400" smtClean="0"/>
              <a:t>Counseling &amp; Psychological Services</a:t>
            </a:r>
          </a:p>
          <a:p>
            <a:r>
              <a:rPr lang="en-US" sz="2400" smtClean="0"/>
              <a:t>Career Center</a:t>
            </a:r>
          </a:p>
          <a:p>
            <a:r>
              <a:rPr lang="en-US" sz="2400" smtClean="0"/>
              <a:t>Student Advocate Office</a:t>
            </a:r>
          </a:p>
          <a:p>
            <a:r>
              <a:rPr lang="en-US" sz="2400" smtClean="0"/>
              <a:t>I House</a:t>
            </a:r>
          </a:p>
          <a:p>
            <a:r>
              <a:rPr lang="en-US" sz="2400" smtClean="0"/>
              <a:t>Student Organizations</a:t>
            </a:r>
          </a:p>
          <a:p>
            <a:r>
              <a:rPr lang="en-US" sz="2400" smtClean="0"/>
              <a:t>ASUC</a:t>
            </a:r>
          </a:p>
        </p:txBody>
      </p:sp>
      <p:sp>
        <p:nvSpPr>
          <p:cNvPr id="28676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smtClean="0"/>
              <a:t>Graduate Division Academic Services</a:t>
            </a:r>
          </a:p>
          <a:p>
            <a:r>
              <a:rPr lang="en-US" sz="2400" smtClean="0"/>
              <a:t>College Advising Units</a:t>
            </a:r>
          </a:p>
          <a:p>
            <a:r>
              <a:rPr lang="en-US" sz="2400" smtClean="0"/>
              <a:t>University Housing</a:t>
            </a:r>
          </a:p>
          <a:p>
            <a:r>
              <a:rPr lang="en-US" sz="2400" smtClean="0"/>
              <a:t>Admissions Office</a:t>
            </a:r>
          </a:p>
          <a:p>
            <a:r>
              <a:rPr lang="en-US" sz="2400" smtClean="0"/>
              <a:t>Study Abroad Office</a:t>
            </a:r>
          </a:p>
          <a:p>
            <a:r>
              <a:rPr lang="en-US" sz="2400" smtClean="0"/>
              <a:t>Career Counseling Library</a:t>
            </a:r>
          </a:p>
          <a:p>
            <a:r>
              <a:rPr lang="en-US" sz="2400" smtClean="0"/>
              <a:t>Financial Aid Office</a:t>
            </a:r>
          </a:p>
          <a:p>
            <a:r>
              <a:rPr lang="en-US" sz="2400" smtClean="0"/>
              <a:t>Payroll Office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Hiring &amp; Paying UC Berkeley International Students On Campus</a:t>
            </a:r>
            <a:br>
              <a:rPr lang="en-US" dirty="0" smtClean="0"/>
            </a:br>
            <a:r>
              <a:rPr lang="en-US" dirty="0" smtClean="0"/>
              <a:t>Tuesday, August 2 1-2:30</a:t>
            </a:r>
          </a:p>
          <a:p>
            <a:r>
              <a:rPr lang="en-US" dirty="0" smtClean="0"/>
              <a:t>International Student Needs Assessment: Results &amp; Implications</a:t>
            </a:r>
            <a:br>
              <a:rPr lang="en-US" dirty="0" smtClean="0"/>
            </a:br>
            <a:r>
              <a:rPr lang="en-US" dirty="0" smtClean="0"/>
              <a:t>Tuesday, August 9 1-2:30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981200"/>
          </a:xfrm>
        </p:spPr>
        <p:txBody>
          <a:bodyPr/>
          <a:lstStyle/>
          <a:p>
            <a:pPr eaLnBrk="1" hangingPunct="1"/>
            <a:r>
              <a:rPr lang="en-US" sz="4900" b="1" cap="none" dirty="0" smtClean="0">
                <a:solidFill>
                  <a:schemeClr val="tx1"/>
                </a:solidFill>
              </a:rPr>
              <a:t>Student Concerns</a:t>
            </a:r>
            <a:endParaRPr lang="en-US" sz="4900" cap="none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15385" b="12820"/>
          <a:stretch>
            <a:fillRect/>
          </a:stretch>
        </p:blipFill>
        <p:spPr bwMode="auto">
          <a:xfrm>
            <a:off x="-100353" y="838200"/>
            <a:ext cx="924435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9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International Student Concerns</a:t>
            </a:r>
          </a:p>
        </p:txBody>
      </p:sp>
      <p:sp>
        <p:nvSpPr>
          <p:cNvPr id="22531" name="Content Placeholder 10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Financial Support</a:t>
            </a:r>
          </a:p>
          <a:p>
            <a:r>
              <a:rPr lang="en-US" smtClean="0"/>
              <a:t>Employment</a:t>
            </a:r>
          </a:p>
          <a:p>
            <a:r>
              <a:rPr lang="en-US" smtClean="0"/>
              <a:t>Balance</a:t>
            </a:r>
          </a:p>
          <a:p>
            <a:r>
              <a:rPr lang="en-US" smtClean="0"/>
              <a:t>Communication</a:t>
            </a:r>
          </a:p>
          <a:p>
            <a:r>
              <a:rPr lang="en-US" smtClean="0"/>
              <a:t>Academic Rigor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/>
              <a:t>Transfer Student Concerns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/>
              <a:t>Campus Culture Shock</a:t>
            </a:r>
          </a:p>
          <a:p>
            <a:r>
              <a:rPr lang="en-US" smtClean="0"/>
              <a:t>Impacted Majors</a:t>
            </a:r>
          </a:p>
          <a:p>
            <a:r>
              <a:rPr lang="en-US" smtClean="0"/>
              <a:t>Military Service</a:t>
            </a:r>
          </a:p>
          <a:p>
            <a:r>
              <a:rPr lang="en-US" smtClean="0"/>
              <a:t>Social Network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981200"/>
          </a:xfrm>
        </p:spPr>
        <p:txBody>
          <a:bodyPr/>
          <a:lstStyle/>
          <a:p>
            <a:pPr eaLnBrk="1" hangingPunct="1"/>
            <a:r>
              <a:rPr lang="en-US" sz="4900" b="1" cap="none" dirty="0" smtClean="0">
                <a:solidFill>
                  <a:schemeClr val="tx1"/>
                </a:solidFill>
              </a:rPr>
              <a:t>BIO Transition Support Programs</a:t>
            </a:r>
            <a:endParaRPr lang="en-US" sz="4900" cap="none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BIO Transition Programming </a:t>
            </a:r>
          </a:p>
        </p:txBody>
      </p:sp>
      <p:sp>
        <p:nvSpPr>
          <p:cNvPr id="69635" name="Rectangle 5"/>
          <p:cNvSpPr>
            <a:spLocks noGrp="1"/>
          </p:cNvSpPr>
          <p:nvPr>
            <p:ph type="body" idx="4294967295"/>
          </p:nvPr>
        </p:nvSpPr>
        <p:spPr>
          <a:xfrm>
            <a:off x="228600" y="1676400"/>
            <a:ext cx="8534400" cy="4144963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 smtClean="0"/>
              <a:t>Orientation: Navigate campus, social connections, academic expectations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Cultural Adjustment: US, campus, classroom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Personal Adjustment: Establishing social network, self-awareness, setting goals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Academic Success: Faculty expectations, American writing conventions, finding balance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Dependent Support: Adjustment, social networks, accessing benefits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4000" dirty="0" smtClean="0"/>
              <a:t>Today’s Agenda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Outcomes</a:t>
            </a:r>
          </a:p>
          <a:p>
            <a:r>
              <a:rPr lang="en-US" dirty="0" smtClean="0"/>
              <a:t>International Student Population</a:t>
            </a:r>
          </a:p>
          <a:p>
            <a:r>
              <a:rPr lang="en-US" dirty="0" smtClean="0"/>
              <a:t>Berkeley International Office</a:t>
            </a:r>
          </a:p>
          <a:p>
            <a:r>
              <a:rPr lang="en-US" dirty="0" smtClean="0"/>
              <a:t>Student Concerns</a:t>
            </a:r>
          </a:p>
          <a:p>
            <a:r>
              <a:rPr lang="en-US" dirty="0" smtClean="0"/>
              <a:t>Transition Support Programs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dirty="0" smtClean="0"/>
              <a:t>Pre-Arrival Support		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95400"/>
            <a:ext cx="8153400" cy="3200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dirty="0" smtClean="0"/>
          </a:p>
          <a:p>
            <a:r>
              <a:rPr lang="en-US" dirty="0" smtClean="0"/>
              <a:t>Berkeley International Buddies &amp; </a:t>
            </a:r>
            <a:r>
              <a:rPr lang="en-US" dirty="0" err="1" smtClean="0"/>
              <a:t>Facebook</a:t>
            </a:r>
            <a:endParaRPr lang="en-US" dirty="0" smtClean="0"/>
          </a:p>
          <a:p>
            <a:r>
              <a:rPr lang="en-US" dirty="0" smtClean="0"/>
              <a:t>Student &amp; Advisor Welcome Videos</a:t>
            </a:r>
          </a:p>
          <a:p>
            <a:r>
              <a:rPr lang="en-US" dirty="0" smtClean="0"/>
              <a:t>Friday News</a:t>
            </a:r>
          </a:p>
          <a:p>
            <a:r>
              <a:rPr lang="en-US" dirty="0" smtClean="0"/>
              <a:t>Community College Outreach for New Admits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22084" t="49237" r="35416" b="24046"/>
          <a:stretch>
            <a:fillRect/>
          </a:stretch>
        </p:blipFill>
        <p:spPr bwMode="auto">
          <a:xfrm>
            <a:off x="3505200" y="4923118"/>
            <a:ext cx="5638800" cy="193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Arrival Support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8153400" cy="2895600"/>
          </a:xfrm>
        </p:spPr>
        <p:txBody>
          <a:bodyPr/>
          <a:lstStyle/>
          <a:p>
            <a:pPr eaLnBrk="1" hangingPunct="1"/>
            <a:r>
              <a:rPr lang="en-US" dirty="0" smtClean="0"/>
              <a:t>Early Arrival Housing</a:t>
            </a:r>
          </a:p>
          <a:p>
            <a:pPr eaLnBrk="1" hangingPunct="1"/>
            <a:r>
              <a:rPr lang="en-US" dirty="0" smtClean="0"/>
              <a:t>Check In Meetings (Mandatory)</a:t>
            </a:r>
          </a:p>
          <a:p>
            <a:pPr eaLnBrk="1" hangingPunct="1"/>
            <a:r>
              <a:rPr lang="en-US" dirty="0" smtClean="0"/>
              <a:t>Volunteer Led Social Activities</a:t>
            </a:r>
          </a:p>
          <a:p>
            <a:pPr eaLnBrk="1" hangingPunct="1"/>
            <a:r>
              <a:rPr lang="en-US" dirty="0" smtClean="0"/>
              <a:t>Orientation Program</a:t>
            </a:r>
          </a:p>
          <a:p>
            <a:pPr eaLnBrk="1" hangingPunct="1"/>
            <a:r>
              <a:rPr lang="en-US" dirty="0" smtClean="0"/>
              <a:t>Welcome Week Activities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0834" t="32824" r="40833" b="34351"/>
          <a:stretch>
            <a:fillRect/>
          </a:stretch>
        </p:blipFill>
        <p:spPr bwMode="auto">
          <a:xfrm>
            <a:off x="5334000" y="3505200"/>
            <a:ext cx="3505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International Orientation Week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2" y="1752600"/>
          <a:ext cx="8686798" cy="4297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219198"/>
                <a:gridCol w="1371600"/>
                <a:gridCol w="1371600"/>
                <a:gridCol w="1371600"/>
                <a:gridCol w="914400"/>
                <a:gridCol w="1219200"/>
                <a:gridCol w="12192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Sun</a:t>
                      </a:r>
                    </a:p>
                    <a:p>
                      <a:pPr algn="ctr"/>
                      <a:r>
                        <a:rPr lang="en-US" dirty="0" smtClean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</a:t>
                      </a:r>
                    </a:p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Tues</a:t>
                      </a:r>
                    </a:p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Wed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Thurs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Fri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Sat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2278457">
                <a:tc>
                  <a:txBody>
                    <a:bodyPr/>
                    <a:lstStyle/>
                    <a:p>
                      <a:r>
                        <a:rPr lang="en-US" dirty="0" smtClean="0"/>
                        <a:t>Frosh</a:t>
                      </a:r>
                      <a:r>
                        <a:rPr lang="en-US" baseline="0" dirty="0" smtClean="0"/>
                        <a:t> &amp; Transfer Welcome &amp; Pizza Party</a:t>
                      </a:r>
                    </a:p>
                    <a:p>
                      <a:r>
                        <a:rPr lang="en-US" baseline="0" dirty="0" smtClean="0"/>
                        <a:t>5-8pm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Freshman Orientation</a:t>
                      </a:r>
                    </a:p>
                    <a:p>
                      <a:r>
                        <a:rPr lang="en-US" dirty="0" smtClean="0"/>
                        <a:t>8-2pm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Parent Orientation</a:t>
                      </a:r>
                    </a:p>
                    <a:p>
                      <a:r>
                        <a:rPr lang="en-US" dirty="0" smtClean="0"/>
                        <a:t>1-2:30pm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EAP Orientation &amp; Pizza Party</a:t>
                      </a:r>
                    </a:p>
                    <a:p>
                      <a:r>
                        <a:rPr lang="en-US" dirty="0" smtClean="0"/>
                        <a:t>3:30-7pm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Transfer</a:t>
                      </a:r>
                      <a:r>
                        <a:rPr lang="en-US" baseline="0" dirty="0" smtClean="0"/>
                        <a:t> Orientation</a:t>
                      </a:r>
                    </a:p>
                    <a:p>
                      <a:r>
                        <a:rPr lang="en-US" dirty="0" smtClean="0"/>
                        <a:t>8-12:30pm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Grad Orientation &amp; Pizza Party</a:t>
                      </a:r>
                    </a:p>
                    <a:p>
                      <a:r>
                        <a:rPr lang="en-US" dirty="0" smtClean="0"/>
                        <a:t>2-7pm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Combined</a:t>
                      </a:r>
                      <a:r>
                        <a:rPr lang="en-US" baseline="0" dirty="0" smtClean="0"/>
                        <a:t> Orientation</a:t>
                      </a:r>
                    </a:p>
                    <a:p>
                      <a:r>
                        <a:rPr lang="en-US" dirty="0" smtClean="0"/>
                        <a:t>9-12pm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Culture Shock </a:t>
                      </a:r>
                    </a:p>
                    <a:p>
                      <a:r>
                        <a:rPr lang="en-US" dirty="0" smtClean="0"/>
                        <a:t>7-9pm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Check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 Fair </a:t>
                      </a:r>
                    </a:p>
                    <a:p>
                      <a:r>
                        <a:rPr lang="en-US" dirty="0" smtClean="0"/>
                        <a:t>2-4pm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Ice Cream Social</a:t>
                      </a:r>
                    </a:p>
                    <a:p>
                      <a:r>
                        <a:rPr lang="en-US" dirty="0" smtClean="0"/>
                        <a:t>4:30-6pm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Volunteer</a:t>
                      </a:r>
                      <a:r>
                        <a:rPr lang="en-US" baseline="0" dirty="0" smtClean="0"/>
                        <a:t> Led Tours &amp; Activities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Arrival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International Student Experience Course: Pathways to Personal &amp; Academic Success</a:t>
            </a:r>
          </a:p>
          <a:p>
            <a:r>
              <a:rPr lang="en-US" dirty="0" smtClean="0"/>
              <a:t>Dependent Orientation</a:t>
            </a:r>
          </a:p>
          <a:p>
            <a:r>
              <a:rPr lang="en-US" dirty="0" smtClean="0"/>
              <a:t>Workshop Series:</a:t>
            </a:r>
          </a:p>
          <a:p>
            <a:pPr lvl="1"/>
            <a:r>
              <a:rPr lang="en-US" dirty="0" smtClean="0"/>
              <a:t>Academic Success</a:t>
            </a:r>
          </a:p>
          <a:p>
            <a:pPr lvl="1"/>
            <a:r>
              <a:rPr lang="en-US" dirty="0" smtClean="0"/>
              <a:t>Transfer Student Success</a:t>
            </a:r>
          </a:p>
          <a:p>
            <a:pPr lvl="1"/>
            <a:r>
              <a:rPr lang="en-US" dirty="0" smtClean="0"/>
              <a:t>Financial Health</a:t>
            </a:r>
          </a:p>
          <a:p>
            <a:pPr lvl="1"/>
            <a:r>
              <a:rPr lang="en-US" dirty="0" smtClean="0"/>
              <a:t>My American Work Experience</a:t>
            </a:r>
          </a:p>
          <a:p>
            <a:pPr lvl="1"/>
            <a:r>
              <a:rPr lang="en-US" dirty="0" smtClean="0"/>
              <a:t>US Culture Series</a:t>
            </a:r>
          </a:p>
          <a:p>
            <a:pPr lvl="1"/>
            <a:r>
              <a:rPr lang="en-US" dirty="0" smtClean="0"/>
              <a:t>Student Perspectives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981200"/>
          </a:xfrm>
        </p:spPr>
        <p:txBody>
          <a:bodyPr/>
          <a:lstStyle/>
          <a:p>
            <a:pPr eaLnBrk="1" hangingPunct="1"/>
            <a:r>
              <a:rPr lang="en-US" sz="4900" b="1" cap="none" dirty="0" smtClean="0">
                <a:solidFill>
                  <a:schemeClr val="tx1"/>
                </a:solidFill>
              </a:rPr>
              <a:t>Student Panel</a:t>
            </a:r>
            <a:endParaRPr lang="en-US" sz="4900" cap="none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Panelists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 smtClean="0"/>
              <a:t>Jerry (</a:t>
            </a:r>
            <a:r>
              <a:rPr lang="en-US" sz="2400" b="1" dirty="0" err="1" smtClean="0"/>
              <a:t>Jiaxi</a:t>
            </a:r>
            <a:r>
              <a:rPr lang="en-US" sz="2400" b="1" dirty="0" smtClean="0"/>
              <a:t>) Zhu</a:t>
            </a:r>
          </a:p>
          <a:p>
            <a:pPr>
              <a:buNone/>
            </a:pPr>
            <a:r>
              <a:rPr lang="en-US" sz="2400" dirty="0" smtClean="0"/>
              <a:t>Sophomore, Mechanical Engineering</a:t>
            </a:r>
          </a:p>
          <a:p>
            <a:pPr>
              <a:buNone/>
            </a:pPr>
            <a:r>
              <a:rPr lang="en-US" sz="2400" dirty="0" smtClean="0"/>
              <a:t>China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400" b="1" dirty="0" err="1" smtClean="0"/>
              <a:t>Jyothi</a:t>
            </a:r>
            <a:r>
              <a:rPr lang="en-US" sz="2400" b="1" dirty="0" smtClean="0"/>
              <a:t> Krishnan</a:t>
            </a:r>
          </a:p>
          <a:p>
            <a:pPr>
              <a:buNone/>
            </a:pPr>
            <a:r>
              <a:rPr lang="en-US" sz="2400" dirty="0" smtClean="0"/>
              <a:t>Doctorate, Mechanical Engineering</a:t>
            </a:r>
          </a:p>
          <a:p>
            <a:pPr>
              <a:buNone/>
            </a:pPr>
            <a:r>
              <a:rPr lang="en-US" sz="2400" dirty="0" smtClean="0"/>
              <a:t>India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400" b="1" dirty="0" smtClean="0"/>
              <a:t>Kate (</a:t>
            </a:r>
            <a:r>
              <a:rPr lang="en-US" sz="2400" b="1" dirty="0" err="1" smtClean="0"/>
              <a:t>Yaehyun</a:t>
            </a:r>
            <a:r>
              <a:rPr lang="en-US" sz="2400" b="1" dirty="0" smtClean="0"/>
              <a:t>) Kang</a:t>
            </a:r>
          </a:p>
          <a:p>
            <a:pPr>
              <a:buNone/>
            </a:pPr>
            <a:r>
              <a:rPr lang="en-US" sz="2400" dirty="0" smtClean="0"/>
              <a:t>Senior, Development Studies</a:t>
            </a:r>
          </a:p>
          <a:p>
            <a:pPr>
              <a:buNone/>
            </a:pPr>
            <a:r>
              <a:rPr lang="en-US" sz="2400" dirty="0" smtClean="0"/>
              <a:t>South Korea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4000" smtClean="0"/>
              <a:t>Outcomes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smtClean="0"/>
              <a:t>Enhance awareness of transitional issues and common concerns of Berkeley's international student population </a:t>
            </a:r>
          </a:p>
          <a:p>
            <a:endParaRPr lang="en-US" dirty="0" smtClean="0"/>
          </a:p>
          <a:p>
            <a:r>
              <a:rPr lang="en-US" dirty="0" smtClean="0"/>
              <a:t>Share resources for supporting international students in transition</a:t>
            </a:r>
          </a:p>
          <a:p>
            <a:endParaRPr lang="en-US" dirty="0" smtClean="0"/>
          </a:p>
          <a:p>
            <a:r>
              <a:rPr lang="en-US" dirty="0" smtClean="0"/>
              <a:t>Promote an inclusive environment for advising and supporting international students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689884"/>
            <a:ext cx="63847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INTERNATIONAL STUDENTS ENROLLMENT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171250"/>
              </p:ext>
            </p:extLst>
          </p:nvPr>
        </p:nvGraphicFramePr>
        <p:xfrm>
          <a:off x="228600" y="1676400"/>
          <a:ext cx="8474242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11"/>
          <p:cNvGrpSpPr/>
          <p:nvPr/>
        </p:nvGrpSpPr>
        <p:grpSpPr>
          <a:xfrm>
            <a:off x="6769767" y="417094"/>
            <a:ext cx="2221833" cy="634317"/>
            <a:chOff x="6753725" y="417094"/>
            <a:chExt cx="2221833" cy="634317"/>
          </a:xfrm>
        </p:grpSpPr>
        <p:pic>
          <p:nvPicPr>
            <p:cNvPr id="13" name="Picture 7" descr="square globe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14" t="25000" r="31770" b="25000"/>
            <a:stretch>
              <a:fillRect/>
            </a:stretch>
          </p:blipFill>
          <p:spPr bwMode="auto">
            <a:xfrm>
              <a:off x="8105469" y="685819"/>
              <a:ext cx="809931" cy="30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781604" y="417094"/>
              <a:ext cx="119395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latin typeface="Microsoft Sans Serif" pitchFamily="34" charset="0"/>
                  <a:cs typeface="Microsoft Sans Serif" pitchFamily="34" charset="0"/>
                </a:rPr>
                <a:t>Berkeley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753725" y="638736"/>
              <a:ext cx="155226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>
                  <a:latin typeface="Microsoft Sans Serif" pitchFamily="34" charset="0"/>
                  <a:cs typeface="Microsoft Sans Serif" pitchFamily="34" charset="0"/>
                </a:rPr>
                <a:t>INTERNATIONAL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7464196" y="789801"/>
              <a:ext cx="70243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100" b="1" dirty="0">
                  <a:latin typeface="Microsoft Sans Serif" pitchFamily="34" charset="0"/>
                  <a:cs typeface="Microsoft Sans Serif" pitchFamily="34" charset="0"/>
                </a:rPr>
                <a:t>OFFICE</a:t>
              </a:r>
            </a:p>
          </p:txBody>
        </p:sp>
      </p:grp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5715000" y="6553200"/>
            <a:ext cx="3352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Source:  University of California / Berkeley International Office (BIO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341292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2010 Enrollment and </a:t>
            </a:r>
            <a:br>
              <a:rPr lang="en-US" sz="4000" dirty="0" smtClean="0"/>
            </a:br>
            <a:r>
              <a:rPr lang="en-US" sz="4000" dirty="0" smtClean="0"/>
              <a:t>Anticipated 2011 Enrollment</a:t>
            </a:r>
            <a:endParaRPr lang="en-US" sz="4000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990600"/>
          </a:xfrm>
        </p:spPr>
        <p:txBody>
          <a:bodyPr/>
          <a:lstStyle/>
          <a:p>
            <a:r>
              <a:rPr lang="en-US" sz="3600" dirty="0" smtClean="0"/>
              <a:t>Top 5 Countries Represented in New</a:t>
            </a:r>
            <a:br>
              <a:rPr lang="en-US" sz="3600" dirty="0" smtClean="0"/>
            </a:br>
            <a:r>
              <a:rPr lang="en-US" sz="3600" dirty="0" smtClean="0"/>
              <a:t>Degree Seeking Undergraduate Students</a:t>
            </a:r>
            <a:endParaRPr lang="en-US" sz="3600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8848" cy="990600"/>
          </a:xfrm>
        </p:spPr>
        <p:txBody>
          <a:bodyPr/>
          <a:lstStyle/>
          <a:p>
            <a:r>
              <a:rPr lang="en-US" sz="3600" dirty="0" smtClean="0"/>
              <a:t>Top 5 Countries Represented in New</a:t>
            </a:r>
            <a:br>
              <a:rPr lang="en-US" sz="3600" dirty="0" smtClean="0"/>
            </a:br>
            <a:r>
              <a:rPr lang="en-US" sz="3600" dirty="0" smtClean="0"/>
              <a:t>Degree Seeking Graduate Students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0" y="6019800"/>
            <a:ext cx="3581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39" name="Rectangle 4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z="4000" dirty="0" smtClean="0"/>
              <a:t>Fields of Study</a:t>
            </a:r>
          </a:p>
        </p:txBody>
      </p:sp>
      <p:sp>
        <p:nvSpPr>
          <p:cNvPr id="14340" name="Content Placeholder 1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2" cstate="print"/>
          <a:srcRect l="5833" t="13359" r="52917" b="47829"/>
          <a:stretch>
            <a:fillRect/>
          </a:stretch>
        </p:blipFill>
        <p:spPr bwMode="auto">
          <a:xfrm>
            <a:off x="609600" y="1600200"/>
            <a:ext cx="8161338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981200"/>
          </a:xfrm>
        </p:spPr>
        <p:txBody>
          <a:bodyPr/>
          <a:lstStyle/>
          <a:p>
            <a:pPr eaLnBrk="1" hangingPunct="1"/>
            <a:r>
              <a:rPr lang="en-US" sz="4900" b="1" cap="none" smtClean="0">
                <a:solidFill>
                  <a:schemeClr val="tx1"/>
                </a:solidFill>
              </a:rPr>
              <a:t>Berkeley International Office’s Role</a:t>
            </a:r>
            <a:endParaRPr lang="en-US" sz="4900" cap="none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 - &amp;quot;Today’s Agenda&amp;quot;&quot;/&gt;&lt;property id=&quot;20307&quot; value=&quot;437&quot;/&gt;&lt;/object&gt;&lt;object type=&quot;3&quot; unique_id=&quot;10013&quot;&gt;&lt;property id=&quot;20148&quot; value=&quot;5&quot;/&gt;&lt;property id=&quot;20300&quot; value=&quot;Slide 9 - &amp;quot;Berkeley International Office’s Role&amp;quot;&quot;/&gt;&lt;property id=&quot;20307&quot; value=&quot;473&quot;/&gt;&lt;/object&gt;&lt;object type=&quot;3&quot; unique_id=&quot;11355&quot;&gt;&lt;property id=&quot;20148&quot; value=&quot;5&quot;/&gt;&lt;property id=&quot;20300&quot; value=&quot;Slide 8 - &amp;quot;Fields of Study&amp;quot;&quot;/&gt;&lt;property id=&quot;20307&quot; value=&quot;487&quot;/&gt;&lt;/object&gt;&lt;object type=&quot;3&quot; unique_id=&quot;11356&quot;&gt;&lt;property id=&quot;20148&quot; value=&quot;5&quot;/&gt;&lt;property id=&quot;20300&quot; value=&quot;Slide 10 - &amp;quot;BIO Services for All International Students&amp;quot;&quot;/&gt;&lt;property id=&quot;20307&quot; value=&quot;488&quot;/&gt;&lt;/object&gt;&lt;object type=&quot;3&quot; unique_id=&quot;11358&quot;&gt;&lt;property id=&quot;20148&quot; value=&quot;5&quot;/&gt;&lt;property id=&quot;20300&quot; value=&quot;Slide 11 - &amp;quot;BIO Services for Campus Staff&amp;quot;&quot;/&gt;&lt;property id=&quot;20307&quot; value=&quot;491&quot;/&gt;&lt;/object&gt;&lt;object type=&quot;3&quot; unique_id=&quot;11359&quot;&gt;&lt;property id=&quot;20148&quot; value=&quot;5&quot;/&gt;&lt;property id=&quot;20300&quot; value=&quot;Slide 14 - &amp;quot;Student Concerns&amp;quot;&quot;/&gt;&lt;property id=&quot;20307&quot; value=&quot;492&quot;/&gt;&lt;/object&gt;&lt;object type=&quot;3&quot; unique_id=&quot;11953&quot;&gt;&lt;property id=&quot;20148&quot; value=&quot;5&quot;/&gt;&lt;property id=&quot;20300&quot; value=&quot;Slide 15&quot;/&gt;&lt;property id=&quot;20307&quot; value=&quot;510&quot;/&gt;&lt;/object&gt;&lt;object type=&quot;3&quot; unique_id=&quot;11954&quot;&gt;&lt;property id=&quot;20148&quot; value=&quot;5&quot;/&gt;&lt;property id=&quot;20300&quot; value=&quot;Slide 19 - &amp;quot;BIO Transition Programming &amp;quot;&quot;/&gt;&lt;property id=&quot;20307&quot; value=&quot;508&quot;/&gt;&lt;/object&gt;&lt;object type=&quot;3&quot; unique_id=&quot;12574&quot;&gt;&lt;property id=&quot;20148&quot; value=&quot;5&quot;/&gt;&lt;property id=&quot;20300&quot; value=&quot;Slide 4&quot;/&gt;&lt;property id=&quot;20307&quot; value=&quot;521&quot;/&gt;&lt;/object&gt;&lt;object type=&quot;3&quot; unique_id=&quot;12575&quot;&gt;&lt;property id=&quot;20148&quot; value=&quot;5&quot;/&gt;&lt;property id=&quot;20300&quot; value=&quot;Slide 12 - &amp;quot;Collaboration Across Campus&amp;quot;&quot;/&gt;&lt;property id=&quot;20307&quot; value=&quot;523&quot;/&gt;&lt;/object&gt;&lt;object type=&quot;3&quot; unique_id=&quot;12576&quot;&gt;&lt;property id=&quot;20148&quot; value=&quot;5&quot;/&gt;&lt;property id=&quot;20300&quot; value=&quot;Slide 13 - &amp;quot;Staff Workshops&amp;quot;&quot;/&gt;&lt;property id=&quot;20307&quot; value=&quot;522&quot;/&gt;&lt;/object&gt;&lt;object type=&quot;3&quot; unique_id=&quot;12577&quot;&gt;&lt;property id=&quot;20148&quot; value=&quot;5&quot;/&gt;&lt;property id=&quot;20300&quot; value=&quot;Slide 20 - &amp;quot;Pre-Arrival Support&amp;amp;#x09;&amp;amp;#x09;&amp;quot;&quot;/&gt;&lt;property id=&quot;20307&quot; value=&quot;524&quot;/&gt;&lt;/object&gt;&lt;object type=&quot;3&quot; unique_id=&quot;12578&quot;&gt;&lt;property id=&quot;20148&quot; value=&quot;5&quot;/&gt;&lt;property id=&quot;20300&quot; value=&quot;Slide 22 - &amp;quot;International Orientation Week&amp;quot;&quot;/&gt;&lt;property id=&quot;20307&quot; value=&quot;525&quot;/&gt;&lt;/object&gt;&lt;object type=&quot;3&quot; unique_id=&quot;12579&quot;&gt;&lt;property id=&quot;20148&quot; value=&quot;5&quot;/&gt;&lt;property id=&quot;20300&quot; value=&quot;Slide 21 - &amp;quot;Arrival Support&amp;quot;&quot;/&gt;&lt;property id=&quot;20307&quot; value=&quot;526&quot;/&gt;&lt;/object&gt;&lt;object type=&quot;3&quot; unique_id=&quot;12580&quot;&gt;&lt;property id=&quot;20148&quot; value=&quot;5&quot;/&gt;&lt;property id=&quot;20300&quot; value=&quot;Slide 23 - &amp;quot;Post Arrival &amp;quot;&quot;/&gt;&lt;property id=&quot;20307&quot; value=&quot;527&quot;/&gt;&lt;/object&gt;&lt;object type=&quot;3&quot; unique_id=&quot;12768&quot;&gt;&lt;property id=&quot;20148&quot; value=&quot;5&quot;/&gt;&lt;property id=&quot;20300&quot; value=&quot;Slide 16 - &amp;quot;International Student Concerns&amp;quot;&quot;/&gt;&lt;property id=&quot;20307&quot; value=&quot;529&quot;/&gt;&lt;/object&gt;&lt;object type=&quot;3&quot; unique_id=&quot;12769&quot;&gt;&lt;property id=&quot;20148&quot; value=&quot;5&quot;/&gt;&lt;property id=&quot;20300&quot; value=&quot;Slide 17 - &amp;quot;Transfer Student Concerns&amp;quot;&quot;/&gt;&lt;property id=&quot;20307&quot; value=&quot;530&quot;/&gt;&lt;/object&gt;&lt;object type=&quot;3&quot; unique_id=&quot;12887&quot;&gt;&lt;property id=&quot;20148&quot; value=&quot;5&quot;/&gt;&lt;property id=&quot;20300&quot; value=&quot;Slide 25 - &amp;quot;Student Panelists&amp;quot;&quot;/&gt;&lt;property id=&quot;20307&quot; value=&quot;531&quot;/&gt;&lt;/object&gt;&lt;object type=&quot;3&quot; unique_id=&quot;13027&quot;&gt;&lt;property id=&quot;20148&quot; value=&quot;5&quot;/&gt;&lt;property id=&quot;20300&quot; value=&quot;Slide 5 - &amp;quot;2010 Enrollment and &amp;#x0D;&amp;#x0A;Anticipated 2011 Enrollment&amp;quot;&quot;/&gt;&lt;property id=&quot;20307&quot; value=&quot;534&quot;/&gt;&lt;/object&gt;&lt;object type=&quot;3&quot; unique_id=&quot;13028&quot;&gt;&lt;property id=&quot;20148&quot; value=&quot;5&quot;/&gt;&lt;property id=&quot;20300&quot; value=&quot;Slide 6 - &amp;quot;Top 5 Countries Represented in New&amp;#x0D;&amp;#x0A;Degree Seeking Undergraduate Students&amp;quot;&quot;/&gt;&lt;property id=&quot;20307&quot; value=&quot;536&quot;/&gt;&lt;/object&gt;&lt;object type=&quot;3&quot; unique_id=&quot;13029&quot;&gt;&lt;property id=&quot;20148&quot; value=&quot;5&quot;/&gt;&lt;property id=&quot;20300&quot; value=&quot;Slide 7 - &amp;quot;Top 5 Countries Represented in New&amp;#x0D;&amp;#x0A;Degree Seeking Graduate Students&amp;quot;&quot;/&gt;&lt;property id=&quot;20307&quot; value=&quot;535&quot;/&gt;&lt;/object&gt;&lt;object type=&quot;3&quot; unique_id=&quot;13030&quot;&gt;&lt;property id=&quot;20148&quot; value=&quot;5&quot;/&gt;&lt;property id=&quot;20300&quot; value=&quot;Slide 18 - &amp;quot;BIO Transition Support Programs&amp;quot;&quot;/&gt;&lt;property id=&quot;20307&quot; value=&quot;532&quot;/&gt;&lt;/object&gt;&lt;object type=&quot;3&quot; unique_id=&quot;13031&quot;&gt;&lt;property id=&quot;20148&quot; value=&quot;5&quot;/&gt;&lt;property id=&quot;20300&quot; value=&quot;Slide 24 - &amp;quot;Student Panel&amp;quot;&quot;/&gt;&lt;property id=&quot;20307&quot; value=&quot;533&quot;/&gt;&lt;/object&gt;&lt;object type=&quot;3&quot; unique_id=&quot;13218&quot;&gt;&lt;property id=&quot;20148&quot; value=&quot;5&quot;/&gt;&lt;property id=&quot;20300&quot; value=&quot;Slide 3 - &amp;quot;Outcomes&amp;quot;&quot;/&gt;&lt;property id=&quot;20307&quot; value=&quot;537&quot;/&gt;&lt;/object&gt;&lt;/object&gt;&lt;object type=&quot;8&quot; unique_id=&quot;10046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5122</TotalTime>
  <Words>859</Words>
  <Application>Microsoft Office PowerPoint</Application>
  <PresentationFormat>On-screen Show (4:3)</PresentationFormat>
  <Paragraphs>183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Median</vt:lpstr>
      <vt:lpstr>PowerPoint Presentation</vt:lpstr>
      <vt:lpstr>Today’s Agenda</vt:lpstr>
      <vt:lpstr>Outcomes</vt:lpstr>
      <vt:lpstr>PowerPoint Presentation</vt:lpstr>
      <vt:lpstr>2010 Enrollment and  Anticipated 2011 Enrollment</vt:lpstr>
      <vt:lpstr>Top 5 Countries Represented in New Degree Seeking Undergraduate Students</vt:lpstr>
      <vt:lpstr>Top 5 Countries Represented in New Degree Seeking Graduate Students</vt:lpstr>
      <vt:lpstr>Fields of Study</vt:lpstr>
      <vt:lpstr>Berkeley International Office’s Role</vt:lpstr>
      <vt:lpstr>BIO Services for All International Students</vt:lpstr>
      <vt:lpstr>BIO Services for Campus Staff</vt:lpstr>
      <vt:lpstr>Collaboration Across Campus</vt:lpstr>
      <vt:lpstr>Staff Workshops</vt:lpstr>
      <vt:lpstr>Student Concerns</vt:lpstr>
      <vt:lpstr>PowerPoint Presentation</vt:lpstr>
      <vt:lpstr>International Student Concerns</vt:lpstr>
      <vt:lpstr>Transfer Student Concerns</vt:lpstr>
      <vt:lpstr>BIO Transition Support Programs</vt:lpstr>
      <vt:lpstr>BIO Transition Programming </vt:lpstr>
      <vt:lpstr>Pre-Arrival Support  </vt:lpstr>
      <vt:lpstr>Arrival Support</vt:lpstr>
      <vt:lpstr>International Orientation Week</vt:lpstr>
      <vt:lpstr>Post Arrival </vt:lpstr>
      <vt:lpstr>Student Panel</vt:lpstr>
      <vt:lpstr>Student Panelists</vt:lpstr>
    </vt:vector>
  </TitlesOfParts>
  <Company>University of California,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Your International Students to Berkeley</dc:title>
  <dc:creator>shannon_plath</dc:creator>
  <cp:lastModifiedBy>bio</cp:lastModifiedBy>
  <cp:revision>494</cp:revision>
  <dcterms:created xsi:type="dcterms:W3CDTF">2009-03-05T21:54:13Z</dcterms:created>
  <dcterms:modified xsi:type="dcterms:W3CDTF">2011-07-28T15:26:57Z</dcterms:modified>
</cp:coreProperties>
</file>