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2" r:id="rId1"/>
  </p:sldMasterIdLst>
  <p:notesMasterIdLst>
    <p:notesMasterId r:id="rId51"/>
  </p:notesMasterIdLst>
  <p:handoutMasterIdLst>
    <p:handoutMasterId r:id="rId52"/>
  </p:handoutMasterIdLst>
  <p:sldIdLst>
    <p:sldId id="257" r:id="rId2"/>
    <p:sldId id="490" r:id="rId3"/>
    <p:sldId id="553" r:id="rId4"/>
    <p:sldId id="491" r:id="rId5"/>
    <p:sldId id="504" r:id="rId6"/>
    <p:sldId id="508" r:id="rId7"/>
    <p:sldId id="533" r:id="rId8"/>
    <p:sldId id="521" r:id="rId9"/>
    <p:sldId id="522" r:id="rId10"/>
    <p:sldId id="523" r:id="rId11"/>
    <p:sldId id="545" r:id="rId12"/>
    <p:sldId id="524" r:id="rId13"/>
    <p:sldId id="546" r:id="rId14"/>
    <p:sldId id="514" r:id="rId15"/>
    <p:sldId id="526" r:id="rId16"/>
    <p:sldId id="527" r:id="rId17"/>
    <p:sldId id="544" r:id="rId18"/>
    <p:sldId id="539" r:id="rId19"/>
    <p:sldId id="542" r:id="rId20"/>
    <p:sldId id="518" r:id="rId21"/>
    <p:sldId id="376" r:id="rId22"/>
    <p:sldId id="517" r:id="rId23"/>
    <p:sldId id="519" r:id="rId24"/>
    <p:sldId id="443" r:id="rId25"/>
    <p:sldId id="452" r:id="rId26"/>
    <p:sldId id="463" r:id="rId27"/>
    <p:sldId id="454" r:id="rId28"/>
    <p:sldId id="458" r:id="rId29"/>
    <p:sldId id="457" r:id="rId30"/>
    <p:sldId id="528" r:id="rId31"/>
    <p:sldId id="529" r:id="rId32"/>
    <p:sldId id="530" r:id="rId33"/>
    <p:sldId id="532" r:id="rId34"/>
    <p:sldId id="446" r:id="rId35"/>
    <p:sldId id="515" r:id="rId36"/>
    <p:sldId id="432" r:id="rId37"/>
    <p:sldId id="434" r:id="rId38"/>
    <p:sldId id="500" r:id="rId39"/>
    <p:sldId id="543" r:id="rId40"/>
    <p:sldId id="541" r:id="rId41"/>
    <p:sldId id="556" r:id="rId42"/>
    <p:sldId id="547" r:id="rId43"/>
    <p:sldId id="548" r:id="rId44"/>
    <p:sldId id="549" r:id="rId45"/>
    <p:sldId id="551" r:id="rId46"/>
    <p:sldId id="552" r:id="rId47"/>
    <p:sldId id="555" r:id="rId48"/>
    <p:sldId id="554" r:id="rId49"/>
    <p:sldId id="513" r:id="rId50"/>
  </p:sldIdLst>
  <p:sldSz cx="9144000" cy="6858000" type="screen4x3"/>
  <p:notesSz cx="6997700" cy="9283700"/>
  <p:custDataLst>
    <p:tags r:id="rId53"/>
  </p:custDataLst>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A9CA"/>
    <a:srgbClr val="FF0000"/>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23" autoAdjust="0"/>
    <p:restoredTop sz="90843" autoAdjust="0"/>
  </p:normalViewPr>
  <p:slideViewPr>
    <p:cSldViewPr>
      <p:cViewPr varScale="1">
        <p:scale>
          <a:sx n="107" d="100"/>
          <a:sy n="107" d="100"/>
        </p:scale>
        <p:origin x="-1482" y="-90"/>
      </p:cViewPr>
      <p:guideLst>
        <p:guide orient="horz" pos="2160"/>
        <p:guide pos="2880"/>
      </p:guideLst>
    </p:cSldViewPr>
  </p:slideViewPr>
  <p:outlineViewPr>
    <p:cViewPr>
      <p:scale>
        <a:sx n="33" d="100"/>
        <a:sy n="33" d="100"/>
      </p:scale>
      <p:origin x="0" y="8466"/>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4185"/>
          </a:xfrm>
          <a:prstGeom prst="rect">
            <a:avLst/>
          </a:prstGeom>
        </p:spPr>
        <p:txBody>
          <a:bodyPr vert="horz" lIns="93031" tIns="46516" rIns="93031" bIns="46516" rtlCol="0"/>
          <a:lstStyle>
            <a:lvl1pPr algn="l">
              <a:defRPr sz="1200"/>
            </a:lvl1pPr>
          </a:lstStyle>
          <a:p>
            <a:pPr>
              <a:defRPr/>
            </a:pPr>
            <a:endParaRPr lang="en-US"/>
          </a:p>
        </p:txBody>
      </p:sp>
      <p:sp>
        <p:nvSpPr>
          <p:cNvPr id="3" name="Date Placeholder 2"/>
          <p:cNvSpPr>
            <a:spLocks noGrp="1"/>
          </p:cNvSpPr>
          <p:nvPr>
            <p:ph type="dt" sz="quarter" idx="1"/>
          </p:nvPr>
        </p:nvSpPr>
        <p:spPr>
          <a:xfrm>
            <a:off x="3963744" y="0"/>
            <a:ext cx="3032337" cy="464185"/>
          </a:xfrm>
          <a:prstGeom prst="rect">
            <a:avLst/>
          </a:prstGeom>
        </p:spPr>
        <p:txBody>
          <a:bodyPr vert="horz" lIns="93031" tIns="46516" rIns="93031" bIns="46516" rtlCol="0"/>
          <a:lstStyle>
            <a:lvl1pPr algn="r">
              <a:defRPr sz="1200"/>
            </a:lvl1pPr>
          </a:lstStyle>
          <a:p>
            <a:pPr>
              <a:defRPr/>
            </a:pPr>
            <a:fld id="{5268B3EA-724F-40A1-977F-463761A9B626}" type="datetimeFigureOut">
              <a:rPr lang="en-US"/>
              <a:pPr>
                <a:defRPr/>
              </a:pPr>
              <a:t>2/27/2012</a:t>
            </a:fld>
            <a:endParaRPr lang="en-US"/>
          </a:p>
        </p:txBody>
      </p:sp>
      <p:sp>
        <p:nvSpPr>
          <p:cNvPr id="4" name="Footer Placeholder 3"/>
          <p:cNvSpPr>
            <a:spLocks noGrp="1"/>
          </p:cNvSpPr>
          <p:nvPr>
            <p:ph type="ftr" sz="quarter" idx="2"/>
          </p:nvPr>
        </p:nvSpPr>
        <p:spPr>
          <a:xfrm>
            <a:off x="0" y="8817904"/>
            <a:ext cx="3032337" cy="464185"/>
          </a:xfrm>
          <a:prstGeom prst="rect">
            <a:avLst/>
          </a:prstGeom>
        </p:spPr>
        <p:txBody>
          <a:bodyPr vert="horz" lIns="93031" tIns="46516" rIns="93031" bIns="46516"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63744" y="8817904"/>
            <a:ext cx="3032337" cy="464185"/>
          </a:xfrm>
          <a:prstGeom prst="rect">
            <a:avLst/>
          </a:prstGeom>
        </p:spPr>
        <p:txBody>
          <a:bodyPr vert="horz" lIns="93031" tIns="46516" rIns="93031" bIns="46516" rtlCol="0" anchor="b"/>
          <a:lstStyle>
            <a:lvl1pPr algn="r">
              <a:defRPr sz="1200"/>
            </a:lvl1pPr>
          </a:lstStyle>
          <a:p>
            <a:pPr>
              <a:defRPr/>
            </a:pPr>
            <a:fld id="{98DD3216-B002-49F6-9622-EE23CD1812B9}" type="slidenum">
              <a:rPr lang="en-US"/>
              <a:pPr>
                <a:defRPr/>
              </a:pPr>
              <a:t>‹#›</a:t>
            </a:fld>
            <a:endParaRPr lang="en-US"/>
          </a:p>
        </p:txBody>
      </p:sp>
    </p:spTree>
    <p:extLst>
      <p:ext uri="{BB962C8B-B14F-4D97-AF65-F5344CB8AC3E}">
        <p14:creationId xmlns:p14="http://schemas.microsoft.com/office/powerpoint/2010/main" val="28085178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3032337" cy="464185"/>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defRPr sz="1200"/>
            </a:lvl1pPr>
          </a:lstStyle>
          <a:p>
            <a:pPr>
              <a:defRPr/>
            </a:pPr>
            <a:endParaRPr lang="en-US"/>
          </a:p>
        </p:txBody>
      </p:sp>
      <p:sp>
        <p:nvSpPr>
          <p:cNvPr id="37891" name="Rectangle 3"/>
          <p:cNvSpPr>
            <a:spLocks noGrp="1" noChangeArrowheads="1"/>
          </p:cNvSpPr>
          <p:nvPr>
            <p:ph type="dt" idx="1"/>
          </p:nvPr>
        </p:nvSpPr>
        <p:spPr bwMode="auto">
          <a:xfrm>
            <a:off x="3965363" y="0"/>
            <a:ext cx="3032337" cy="464185"/>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a:defRPr sz="1200"/>
            </a:lvl1pPr>
          </a:lstStyle>
          <a:p>
            <a:pPr>
              <a:defRPr/>
            </a:pPr>
            <a:endParaRPr lang="en-US"/>
          </a:p>
        </p:txBody>
      </p:sp>
      <p:sp>
        <p:nvSpPr>
          <p:cNvPr id="50180"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p:spPr>
      </p:sp>
      <p:sp>
        <p:nvSpPr>
          <p:cNvPr id="37893" name="Rectangle 5"/>
          <p:cNvSpPr>
            <a:spLocks noGrp="1" noChangeArrowheads="1"/>
          </p:cNvSpPr>
          <p:nvPr>
            <p:ph type="body" sz="quarter" idx="3"/>
          </p:nvPr>
        </p:nvSpPr>
        <p:spPr bwMode="auto">
          <a:xfrm>
            <a:off x="933027" y="4409758"/>
            <a:ext cx="5131647" cy="4177665"/>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7894" name="Rectangle 6"/>
          <p:cNvSpPr>
            <a:spLocks noGrp="1" noChangeArrowheads="1"/>
          </p:cNvSpPr>
          <p:nvPr>
            <p:ph type="ftr" sz="quarter" idx="4"/>
          </p:nvPr>
        </p:nvSpPr>
        <p:spPr bwMode="auto">
          <a:xfrm>
            <a:off x="0" y="8819515"/>
            <a:ext cx="3032337" cy="464185"/>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defRPr sz="1200"/>
            </a:lvl1pPr>
          </a:lstStyle>
          <a:p>
            <a:pPr>
              <a:defRPr/>
            </a:pPr>
            <a:endParaRPr lang="en-US"/>
          </a:p>
        </p:txBody>
      </p:sp>
      <p:sp>
        <p:nvSpPr>
          <p:cNvPr id="37895" name="Rectangle 7"/>
          <p:cNvSpPr>
            <a:spLocks noGrp="1" noChangeArrowheads="1"/>
          </p:cNvSpPr>
          <p:nvPr>
            <p:ph type="sldNum" sz="quarter" idx="5"/>
          </p:nvPr>
        </p:nvSpPr>
        <p:spPr bwMode="auto">
          <a:xfrm>
            <a:off x="3965363" y="8819515"/>
            <a:ext cx="3032337" cy="464185"/>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a:defRPr sz="1200"/>
            </a:lvl1pPr>
          </a:lstStyle>
          <a:p>
            <a:pPr>
              <a:defRPr/>
            </a:pPr>
            <a:fld id="{F2B34CAF-D19E-4CA7-A440-01299AF30FC7}" type="slidenum">
              <a:rPr lang="en-US"/>
              <a:pPr>
                <a:defRPr/>
              </a:pPr>
              <a:t>‹#›</a:t>
            </a:fld>
            <a:endParaRPr lang="en-US"/>
          </a:p>
        </p:txBody>
      </p:sp>
    </p:spTree>
    <p:extLst>
      <p:ext uri="{BB962C8B-B14F-4D97-AF65-F5344CB8AC3E}">
        <p14:creationId xmlns:p14="http://schemas.microsoft.com/office/powerpoint/2010/main" val="10845675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a:ln/>
        </p:spPr>
      </p:sp>
      <p:sp>
        <p:nvSpPr>
          <p:cNvPr id="19458" name="Notes Placeholder 2"/>
          <p:cNvSpPr>
            <a:spLocks noGrp="1"/>
          </p:cNvSpPr>
          <p:nvPr>
            <p:ph type="body" idx="1"/>
          </p:nvPr>
        </p:nvSpPr>
        <p:spPr>
          <a:noFill/>
          <a:ln/>
        </p:spPr>
        <p:txBody>
          <a:bodyPr/>
          <a:lstStyle/>
          <a:p>
            <a:r>
              <a:rPr lang="en-US" dirty="0" smtClean="0"/>
              <a:t>Mention that we are talking just about F-1, and</a:t>
            </a:r>
            <a:r>
              <a:rPr lang="en-US" baseline="0" dirty="0" smtClean="0"/>
              <a:t> J-1 students and</a:t>
            </a:r>
            <a:r>
              <a:rPr lang="en-US" dirty="0" smtClean="0"/>
              <a:t> not covering other visa types,</a:t>
            </a:r>
            <a:r>
              <a:rPr lang="en-US" baseline="0" dirty="0" smtClean="0"/>
              <a:t> or scholars</a:t>
            </a:r>
            <a:endParaRPr lang="en-US" dirty="0" smtClean="0"/>
          </a:p>
        </p:txBody>
      </p:sp>
      <p:sp>
        <p:nvSpPr>
          <p:cNvPr id="19459" name="Slide Number Placeholder 3"/>
          <p:cNvSpPr>
            <a:spLocks noGrp="1"/>
          </p:cNvSpPr>
          <p:nvPr>
            <p:ph type="sldNum" sz="quarter" idx="5"/>
          </p:nvPr>
        </p:nvSpPr>
        <p:spPr>
          <a:noFill/>
        </p:spPr>
        <p:txBody>
          <a:bodyPr/>
          <a:lstStyle/>
          <a:p>
            <a:fld id="{5AA61721-21BB-47A0-AA81-D14CCD716DF7}" type="slidenum">
              <a:rPr lang="en-US"/>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Confirmation from academic advisors…both college and major. Usually see</a:t>
            </a:r>
            <a:r>
              <a:rPr lang="en-US" baseline="0" dirty="0" smtClean="0"/>
              <a:t> this form for UG, not grad.</a:t>
            </a:r>
            <a:endParaRPr lang="en-US" dirty="0"/>
          </a:p>
        </p:txBody>
      </p:sp>
      <p:sp>
        <p:nvSpPr>
          <p:cNvPr id="4" name="Slide Number Placeholder 3"/>
          <p:cNvSpPr>
            <a:spLocks noGrp="1"/>
          </p:cNvSpPr>
          <p:nvPr>
            <p:ph type="sldNum" sz="quarter" idx="10"/>
          </p:nvPr>
        </p:nvSpPr>
        <p:spPr/>
        <p:txBody>
          <a:bodyPr/>
          <a:lstStyle/>
          <a:p>
            <a:pPr>
              <a:defRPr/>
            </a:pPr>
            <a:fld id="{F2B34CAF-D19E-4CA7-A440-01299AF30FC7}" type="slidenum">
              <a:rPr lang="en-US" smtClean="0"/>
              <a:pPr>
                <a:defRPr/>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Second semester and both </a:t>
            </a:r>
            <a:r>
              <a:rPr lang="en-US" dirty="0" err="1" smtClean="0"/>
              <a:t>Fei</a:t>
            </a:r>
            <a:r>
              <a:rPr lang="en-US" baseline="0" dirty="0" smtClean="0"/>
              <a:t> and James are doing well. In fact, they are eager to get an on campus job!</a:t>
            </a:r>
            <a:endParaRPr lang="en-US" dirty="0"/>
          </a:p>
        </p:txBody>
      </p:sp>
      <p:sp>
        <p:nvSpPr>
          <p:cNvPr id="4" name="Slide Number Placeholder 3"/>
          <p:cNvSpPr>
            <a:spLocks noGrp="1"/>
          </p:cNvSpPr>
          <p:nvPr>
            <p:ph type="sldNum" sz="quarter" idx="10"/>
          </p:nvPr>
        </p:nvSpPr>
        <p:spPr/>
        <p:txBody>
          <a:bodyPr/>
          <a:lstStyle/>
          <a:p>
            <a:pPr>
              <a:defRPr/>
            </a:pPr>
            <a:fld id="{F2B34CAF-D19E-4CA7-A440-01299AF30FC7}" type="slidenum">
              <a:rPr lang="en-US" smtClean="0"/>
              <a:pPr>
                <a:defRPr/>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Outline in black</a:t>
            </a:r>
            <a:endParaRPr lang="en-US" dirty="0"/>
          </a:p>
        </p:txBody>
      </p:sp>
      <p:sp>
        <p:nvSpPr>
          <p:cNvPr id="4" name="Slide Number Placeholder 3"/>
          <p:cNvSpPr>
            <a:spLocks noGrp="1"/>
          </p:cNvSpPr>
          <p:nvPr>
            <p:ph type="sldNum" sz="quarter" idx="10"/>
          </p:nvPr>
        </p:nvSpPr>
        <p:spPr/>
        <p:txBody>
          <a:bodyPr/>
          <a:lstStyle/>
          <a:p>
            <a:pPr>
              <a:defRPr/>
            </a:pPr>
            <a:fld id="{F2B34CAF-D19E-4CA7-A440-01299AF30FC7}" type="slidenum">
              <a:rPr lang="en-US" smtClean="0"/>
              <a:pPr>
                <a:defRPr/>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Outline in black</a:t>
            </a:r>
            <a:endParaRPr lang="en-US" dirty="0"/>
          </a:p>
        </p:txBody>
      </p:sp>
      <p:sp>
        <p:nvSpPr>
          <p:cNvPr id="4" name="Slide Number Placeholder 3"/>
          <p:cNvSpPr>
            <a:spLocks noGrp="1"/>
          </p:cNvSpPr>
          <p:nvPr>
            <p:ph type="sldNum" sz="quarter" idx="10"/>
          </p:nvPr>
        </p:nvSpPr>
        <p:spPr/>
        <p:txBody>
          <a:bodyPr/>
          <a:lstStyle/>
          <a:p>
            <a:pPr>
              <a:defRPr/>
            </a:pPr>
            <a:fld id="{F2B34CAF-D19E-4CA7-A440-01299AF30FC7}" type="slidenum">
              <a:rPr lang="en-US" smtClean="0"/>
              <a:pPr>
                <a:defRPr/>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2B34CAF-D19E-4CA7-A440-01299AF30FC7}" type="slidenum">
              <a:rPr lang="en-US" smtClean="0"/>
              <a:pPr>
                <a:defRPr/>
              </a:pPr>
              <a:t>21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0311">
              <a:defRPr/>
            </a:pPr>
            <a:r>
              <a:rPr lang="en-US" dirty="0" smtClean="0"/>
              <a:t>Distinguish b/w American vs. </a:t>
            </a:r>
            <a:r>
              <a:rPr lang="en-US" dirty="0" err="1" smtClean="0"/>
              <a:t>intl</a:t>
            </a:r>
            <a:r>
              <a:rPr lang="en-US" dirty="0" smtClean="0"/>
              <a:t> students. Americans don’t need course credit because</a:t>
            </a:r>
            <a:r>
              <a:rPr lang="en-US" baseline="0" dirty="0" smtClean="0"/>
              <a:t> </a:t>
            </a:r>
            <a:r>
              <a:rPr lang="en-US" dirty="0" smtClean="0"/>
              <a:t>they don’t need work authorization.</a:t>
            </a:r>
            <a:r>
              <a:rPr lang="en-US" baseline="0" dirty="0" smtClean="0"/>
              <a:t> But since </a:t>
            </a:r>
            <a:r>
              <a:rPr lang="en-US" baseline="0" dirty="0" err="1" smtClean="0"/>
              <a:t>intl</a:t>
            </a:r>
            <a:r>
              <a:rPr lang="en-US" baseline="0" dirty="0" smtClean="0"/>
              <a:t> students have to get work authorization, this is the way they go about it. By getting course credit, it’s the faculty member that will determine the work, grade, etc.  Mention Yao he’s an EECS major, so degree requirement or course credit?</a:t>
            </a:r>
          </a:p>
          <a:p>
            <a:pPr defTabSz="930311">
              <a:defRPr/>
            </a:pPr>
            <a:endParaRPr lang="en-US" baseline="0" dirty="0" smtClean="0"/>
          </a:p>
          <a:p>
            <a:pPr defTabSz="930311">
              <a:defRPr/>
            </a:pPr>
            <a:r>
              <a:rPr lang="en-US" baseline="0" dirty="0" smtClean="0"/>
              <a:t>Or students design research project based on internship.</a:t>
            </a:r>
          </a:p>
          <a:p>
            <a:endParaRPr lang="en-US" dirty="0" smtClean="0"/>
          </a:p>
          <a:p>
            <a:r>
              <a:rPr lang="en-US" dirty="0" smtClean="0"/>
              <a:t>How</a:t>
            </a:r>
            <a:r>
              <a:rPr lang="en-US" baseline="0" dirty="0" smtClean="0"/>
              <a:t> to determine if internship is “integral part of established curriculum? 1 – degree requirement e.g. Public Health  MFE 2- course credit which is most common. </a:t>
            </a:r>
            <a:r>
              <a:rPr lang="en-US" dirty="0" smtClean="0"/>
              <a:t>Point out that they help</a:t>
            </a:r>
            <a:r>
              <a:rPr lang="en-US" baseline="0" dirty="0" smtClean="0"/>
              <a:t> to determine how the work is integral and related to their degree program. </a:t>
            </a:r>
          </a:p>
        </p:txBody>
      </p:sp>
      <p:sp>
        <p:nvSpPr>
          <p:cNvPr id="4" name="Slide Number Placeholder 3"/>
          <p:cNvSpPr>
            <a:spLocks noGrp="1"/>
          </p:cNvSpPr>
          <p:nvPr>
            <p:ph type="sldNum" sz="quarter" idx="10"/>
          </p:nvPr>
        </p:nvSpPr>
        <p:spPr/>
        <p:txBody>
          <a:bodyPr/>
          <a:lstStyle/>
          <a:p>
            <a:pPr>
              <a:defRPr/>
            </a:pPr>
            <a:fld id="{F2B34CAF-D19E-4CA7-A440-01299AF30FC7}" type="slidenum">
              <a:rPr lang="en-US" smtClean="0"/>
              <a:pPr>
                <a:defRPr/>
              </a:pPr>
              <a:t>22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*Meets with academic advisor for approval that the job is an “integral part of an established curriculum” and directly related to their degree program. Might also need CCN to enroll.</a:t>
            </a:r>
            <a:endParaRPr lang="en-US" dirty="0"/>
          </a:p>
        </p:txBody>
      </p:sp>
      <p:sp>
        <p:nvSpPr>
          <p:cNvPr id="4" name="Slide Number Placeholder 3"/>
          <p:cNvSpPr>
            <a:spLocks noGrp="1"/>
          </p:cNvSpPr>
          <p:nvPr>
            <p:ph type="sldNum" sz="quarter" idx="10"/>
          </p:nvPr>
        </p:nvSpPr>
        <p:spPr/>
        <p:txBody>
          <a:bodyPr/>
          <a:lstStyle/>
          <a:p>
            <a:pPr>
              <a:defRPr/>
            </a:pPr>
            <a:fld id="{F2B34CAF-D19E-4CA7-A440-01299AF30FC7}" type="slidenum">
              <a:rPr lang="en-US" smtClean="0"/>
              <a:pPr>
                <a:defRPr/>
              </a:pPr>
              <a:t>23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2B34CAF-D19E-4CA7-A440-01299AF30FC7}" type="slidenum">
              <a:rPr lang="en-US" smtClean="0"/>
              <a:pPr>
                <a:defRPr/>
              </a:pPr>
              <a:t>24</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Change name to </a:t>
            </a:r>
            <a:r>
              <a:rPr lang="en-US" dirty="0" err="1" smtClean="0"/>
              <a:t>oski</a:t>
            </a:r>
            <a:endParaRPr lang="en-US" dirty="0"/>
          </a:p>
        </p:txBody>
      </p:sp>
      <p:sp>
        <p:nvSpPr>
          <p:cNvPr id="4" name="Slide Number Placeholder 3"/>
          <p:cNvSpPr>
            <a:spLocks noGrp="1"/>
          </p:cNvSpPr>
          <p:nvPr>
            <p:ph type="sldNum" sz="quarter" idx="10"/>
          </p:nvPr>
        </p:nvSpPr>
        <p:spPr/>
        <p:txBody>
          <a:bodyPr/>
          <a:lstStyle/>
          <a:p>
            <a:pPr>
              <a:defRPr/>
            </a:pPr>
            <a:fld id="{F2B34CAF-D19E-4CA7-A440-01299AF30FC7}" type="slidenum">
              <a:rPr lang="en-US" smtClean="0"/>
              <a:pPr>
                <a:defRPr/>
              </a:pPr>
              <a:t>25</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Voice over: Any changes in employment needs new auth. Talk</a:t>
            </a:r>
            <a:r>
              <a:rPr lang="en-US" baseline="0" dirty="0" smtClean="0"/>
              <a:t> about work authorization in context for Maria – one year EAP eligible for 9 months, she could apply for AT after she completes her first semester.</a:t>
            </a:r>
            <a:endParaRPr lang="en-US" dirty="0"/>
          </a:p>
        </p:txBody>
      </p:sp>
      <p:sp>
        <p:nvSpPr>
          <p:cNvPr id="4" name="Slide Number Placeholder 3"/>
          <p:cNvSpPr>
            <a:spLocks noGrp="1"/>
          </p:cNvSpPr>
          <p:nvPr>
            <p:ph type="sldNum" sz="quarter" idx="10"/>
          </p:nvPr>
        </p:nvSpPr>
        <p:spPr/>
        <p:txBody>
          <a:bodyPr/>
          <a:lstStyle/>
          <a:p>
            <a:pPr>
              <a:defRPr/>
            </a:pPr>
            <a:fld id="{F2B34CAF-D19E-4CA7-A440-01299AF30FC7}" type="slidenum">
              <a:rPr lang="en-US" smtClean="0"/>
              <a:pPr>
                <a:defRPr/>
              </a:pPr>
              <a:t>27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a:ln/>
        </p:spPr>
      </p:sp>
      <p:sp>
        <p:nvSpPr>
          <p:cNvPr id="21506" name="Notes Placeholder 2"/>
          <p:cNvSpPr>
            <a:spLocks noGrp="1"/>
          </p:cNvSpPr>
          <p:nvPr>
            <p:ph type="body" idx="1"/>
          </p:nvPr>
        </p:nvSpPr>
        <p:spPr>
          <a:noFill/>
          <a:ln/>
        </p:spPr>
        <p:txBody>
          <a:bodyPr/>
          <a:lstStyle/>
          <a:p>
            <a:endParaRPr lang="en-US" smtClean="0"/>
          </a:p>
        </p:txBody>
      </p:sp>
      <p:sp>
        <p:nvSpPr>
          <p:cNvPr id="21507" name="Slide Number Placeholder 3"/>
          <p:cNvSpPr>
            <a:spLocks noGrp="1"/>
          </p:cNvSpPr>
          <p:nvPr>
            <p:ph type="sldNum" sz="quarter" idx="5"/>
          </p:nvPr>
        </p:nvSpPr>
        <p:spPr>
          <a:noFill/>
        </p:spPr>
        <p:txBody>
          <a:bodyPr/>
          <a:lstStyle/>
          <a:p>
            <a:fld id="{9CCE60E1-EADE-416F-9A48-D3112288A095}" type="slidenum">
              <a:rPr lang="en-US"/>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2B34CAF-D19E-4CA7-A440-01299AF30FC7}" type="slidenum">
              <a:rPr lang="en-US" smtClean="0"/>
              <a:pPr>
                <a:defRPr/>
              </a:pPr>
              <a:t>28</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2B34CAF-D19E-4CA7-A440-01299AF30FC7}" type="slidenum">
              <a:rPr lang="en-US" smtClean="0"/>
              <a:pPr>
                <a:defRPr/>
              </a:pPr>
              <a:t>29</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2B34CAF-D19E-4CA7-A440-01299AF30FC7}" type="slidenum">
              <a:rPr lang="en-US" smtClean="0"/>
              <a:pPr>
                <a:defRPr/>
              </a:pPr>
              <a:t>31</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2B34CAF-D19E-4CA7-A440-01299AF30FC7}" type="slidenum">
              <a:rPr lang="en-US" smtClean="0"/>
              <a:pPr>
                <a:defRPr/>
              </a:pPr>
              <a:t>32</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B34CAF-D19E-4CA7-A440-01299AF30FC7}" type="slidenum">
              <a:rPr lang="en-US" smtClean="0"/>
              <a:pPr>
                <a:defRPr/>
              </a:pPr>
              <a:t>33</a:t>
            </a:fld>
            <a:endParaRPr lang="en-US"/>
          </a:p>
        </p:txBody>
      </p:sp>
    </p:spTree>
    <p:extLst>
      <p:ext uri="{BB962C8B-B14F-4D97-AF65-F5344CB8AC3E}">
        <p14:creationId xmlns:p14="http://schemas.microsoft.com/office/powerpoint/2010/main" val="33840424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smtClean="0"/>
          </a:p>
        </p:txBody>
      </p:sp>
      <p:sp>
        <p:nvSpPr>
          <p:cNvPr id="54276" name="Slide Number Placeholder 3"/>
          <p:cNvSpPr>
            <a:spLocks noGrp="1"/>
          </p:cNvSpPr>
          <p:nvPr>
            <p:ph type="sldNum" sz="quarter" idx="5"/>
          </p:nvPr>
        </p:nvSpPr>
        <p:spPr>
          <a:noFill/>
        </p:spPr>
        <p:txBody>
          <a:bodyPr/>
          <a:lstStyle/>
          <a:p>
            <a:fld id="{C3FBDA90-25E8-4CE7-9735-D61CD852B4EA}" type="slidenum">
              <a:rPr lang="en-US" smtClean="0"/>
              <a:pPr/>
              <a:t>34</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r>
              <a:rPr lang="en-US" smtClean="0"/>
              <a:t>Good to reiterate that the job still must be related to degree</a:t>
            </a:r>
          </a:p>
        </p:txBody>
      </p:sp>
      <p:sp>
        <p:nvSpPr>
          <p:cNvPr id="80900" name="Slide Number Placeholder 3"/>
          <p:cNvSpPr>
            <a:spLocks noGrp="1"/>
          </p:cNvSpPr>
          <p:nvPr>
            <p:ph type="sldNum" sz="quarter" idx="5"/>
          </p:nvPr>
        </p:nvSpPr>
        <p:spPr>
          <a:noFill/>
        </p:spPr>
        <p:txBody>
          <a:bodyPr/>
          <a:lstStyle/>
          <a:p>
            <a:fld id="{EBB6B959-BE24-4B87-A0A6-1C9D6DA05EE2}" type="slidenum">
              <a:rPr lang="en-US"/>
              <a:pPr/>
              <a:t>35</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Emphasize</a:t>
            </a:r>
            <a:r>
              <a:rPr lang="en-US" baseline="0" dirty="0" smtClean="0"/>
              <a:t> </a:t>
            </a:r>
            <a:r>
              <a:rPr lang="en-US" baseline="0" dirty="0" err="1" smtClean="0"/>
              <a:t>prog</a:t>
            </a:r>
            <a:r>
              <a:rPr lang="en-US" baseline="0" dirty="0" smtClean="0"/>
              <a:t> completion date, point out filing fee check box. Point out flexibility of program completion date for grad students filing thesis. As long as all coursework requirements have been completed, they’re eligible for post-OPT. Filing date should be close to program completion date, but doesn’t have to be exact. Fill out with Raj’s information and highlight box in black</a:t>
            </a:r>
            <a:endParaRPr lang="en-US" dirty="0"/>
          </a:p>
        </p:txBody>
      </p:sp>
      <p:sp>
        <p:nvSpPr>
          <p:cNvPr id="4" name="Slide Number Placeholder 3"/>
          <p:cNvSpPr>
            <a:spLocks noGrp="1"/>
          </p:cNvSpPr>
          <p:nvPr>
            <p:ph type="sldNum" sz="quarter" idx="10"/>
          </p:nvPr>
        </p:nvSpPr>
        <p:spPr/>
        <p:txBody>
          <a:bodyPr/>
          <a:lstStyle/>
          <a:p>
            <a:pPr>
              <a:defRPr/>
            </a:pPr>
            <a:fld id="{F2B34CAF-D19E-4CA7-A440-01299AF30FC7}" type="slidenum">
              <a:rPr lang="en-US" smtClean="0"/>
              <a:pPr>
                <a:defRPr/>
              </a:pPr>
              <a:t>37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solidFill>
            <a:srgbClr val="FFFFFF"/>
          </a:solidFill>
          <a:ln/>
        </p:spPr>
      </p:sp>
      <p:sp>
        <p:nvSpPr>
          <p:cNvPr id="83971" name="Notes Placeholder 2"/>
          <p:cNvSpPr>
            <a:spLocks noGrp="1"/>
          </p:cNvSpPr>
          <p:nvPr>
            <p:ph type="body" idx="1"/>
          </p:nvPr>
        </p:nvSpPr>
        <p:spPr>
          <a:solidFill>
            <a:srgbClr val="FFFFFF"/>
          </a:solidFill>
          <a:ln>
            <a:solidFill>
              <a:srgbClr val="000000"/>
            </a:solidFill>
          </a:ln>
        </p:spPr>
        <p:txBody>
          <a:bodyPr/>
          <a:lstStyle/>
          <a:p>
            <a:pPr defTabSz="930311">
              <a:defRPr/>
            </a:pPr>
            <a:r>
              <a:rPr lang="en-US" dirty="0" smtClean="0"/>
              <a:t>Emphasis this point. Mention recent case with</a:t>
            </a:r>
            <a:r>
              <a:rPr lang="en-US" baseline="0" dirty="0" smtClean="0"/>
              <a:t> student losing OPT benefit due to dept advice</a:t>
            </a:r>
            <a:endParaRPr lang="en-US" dirty="0" smtClean="0"/>
          </a:p>
          <a:p>
            <a:endParaRPr lang="en-US" dirty="0" smtClean="0"/>
          </a:p>
        </p:txBody>
      </p:sp>
      <p:sp>
        <p:nvSpPr>
          <p:cNvPr id="83972" name="Slide Number Placeholder 3"/>
          <p:cNvSpPr txBox="1">
            <a:spLocks noGrp="1"/>
          </p:cNvSpPr>
          <p:nvPr/>
        </p:nvSpPr>
        <p:spPr bwMode="auto">
          <a:xfrm>
            <a:off x="3965363" y="8819515"/>
            <a:ext cx="3032337" cy="464185"/>
          </a:xfrm>
          <a:prstGeom prst="rect">
            <a:avLst/>
          </a:prstGeom>
          <a:noFill/>
          <a:ln w="9525">
            <a:noFill/>
            <a:miter lim="800000"/>
            <a:headEnd/>
            <a:tailEnd/>
          </a:ln>
        </p:spPr>
        <p:txBody>
          <a:bodyPr lIns="93031" tIns="46516" rIns="93031" bIns="46516" anchor="b"/>
          <a:lstStyle/>
          <a:p>
            <a:pPr algn="r"/>
            <a:fld id="{83CDEADC-185B-4721-9877-A00EE80C5E54}" type="slidenum">
              <a:rPr lang="en-US" sz="1200"/>
              <a:pPr algn="r"/>
              <a:t>38</a:t>
            </a:fld>
            <a:endParaRPr lang="en-US" sz="1200"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2B34CAF-D19E-4CA7-A440-01299AF30FC7}" type="slidenum">
              <a:rPr lang="en-US" smtClean="0"/>
              <a:pPr>
                <a:defRPr/>
              </a:pPr>
              <a:t>41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endParaRPr lang="en-US" dirty="0" smtClean="0"/>
          </a:p>
        </p:txBody>
      </p:sp>
      <p:sp>
        <p:nvSpPr>
          <p:cNvPr id="80900" name="Slide Number Placeholder 3"/>
          <p:cNvSpPr>
            <a:spLocks noGrp="1"/>
          </p:cNvSpPr>
          <p:nvPr>
            <p:ph type="sldNum" sz="quarter" idx="5"/>
          </p:nvPr>
        </p:nvSpPr>
        <p:spPr>
          <a:noFill/>
        </p:spPr>
        <p:txBody>
          <a:bodyPr/>
          <a:lstStyle/>
          <a:p>
            <a:fld id="{EBB6B959-BE24-4B87-A0A6-1C9D6DA05EE2}" type="slidenum">
              <a:rPr lang="en-US"/>
              <a:pPr/>
              <a:t>43</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endParaRPr lang="en-US" dirty="0" smtClean="0"/>
          </a:p>
        </p:txBody>
      </p:sp>
      <p:sp>
        <p:nvSpPr>
          <p:cNvPr id="80900" name="Slide Number Placeholder 3"/>
          <p:cNvSpPr>
            <a:spLocks noGrp="1"/>
          </p:cNvSpPr>
          <p:nvPr>
            <p:ph type="sldNum" sz="quarter" idx="5"/>
          </p:nvPr>
        </p:nvSpPr>
        <p:spPr>
          <a:noFill/>
        </p:spPr>
        <p:txBody>
          <a:bodyPr/>
          <a:lstStyle/>
          <a:p>
            <a:fld id="{EBB6B959-BE24-4B87-A0A6-1C9D6DA05EE2}" type="slidenum">
              <a:rPr lang="en-US"/>
              <a:pPr/>
              <a:t>44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r>
              <a:rPr lang="en-US" dirty="0" smtClean="0"/>
              <a:t>Not</a:t>
            </a:r>
            <a:r>
              <a:rPr lang="en-US" baseline="0" dirty="0" smtClean="0"/>
              <a:t> necessarily forms, but also things that they might encounter.</a:t>
            </a:r>
            <a:endParaRPr lang="en-US" dirty="0" smtClean="0"/>
          </a:p>
        </p:txBody>
      </p:sp>
      <p:sp>
        <p:nvSpPr>
          <p:cNvPr id="80900" name="Slide Number Placeholder 3"/>
          <p:cNvSpPr>
            <a:spLocks noGrp="1"/>
          </p:cNvSpPr>
          <p:nvPr>
            <p:ph type="sldNum" sz="quarter" idx="5"/>
          </p:nvPr>
        </p:nvSpPr>
        <p:spPr>
          <a:noFill/>
        </p:spPr>
        <p:txBody>
          <a:bodyPr/>
          <a:lstStyle/>
          <a:p>
            <a:fld id="{EBB6B959-BE24-4B87-A0A6-1C9D6DA05EE2}" type="slidenum">
              <a:rPr lang="en-US"/>
              <a:pPr/>
              <a:t>46</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endParaRPr lang="en-US" dirty="0" smtClean="0"/>
          </a:p>
        </p:txBody>
      </p:sp>
      <p:sp>
        <p:nvSpPr>
          <p:cNvPr id="80900" name="Slide Number Placeholder 3"/>
          <p:cNvSpPr>
            <a:spLocks noGrp="1"/>
          </p:cNvSpPr>
          <p:nvPr>
            <p:ph type="sldNum" sz="quarter" idx="5"/>
          </p:nvPr>
        </p:nvSpPr>
        <p:spPr>
          <a:noFill/>
        </p:spPr>
        <p:txBody>
          <a:bodyPr/>
          <a:lstStyle/>
          <a:p>
            <a:fld id="{EBB6B959-BE24-4B87-A0A6-1C9D6DA05EE2}" type="slidenum">
              <a:rPr lang="en-US"/>
              <a:pPr/>
              <a:t>47</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2B34CAF-D19E-4CA7-A440-01299AF30FC7}" type="slidenum">
              <a:rPr lang="en-US" smtClean="0"/>
              <a:pPr>
                <a:defRPr/>
              </a:pPr>
              <a:t>48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xfrm>
            <a:off x="1177925" y="696913"/>
            <a:ext cx="4641850" cy="3481387"/>
          </a:xfrm>
          <a:prstGeom prst="rect">
            <a:avLst/>
          </a:prstGeom>
          <a:solidFill>
            <a:srgbClr val="FFFFFF"/>
          </a:solidFill>
          <a:ln>
            <a:solidFill>
              <a:srgbClr val="000000"/>
            </a:solidFill>
            <a:miter lim="800000"/>
            <a:headEnd/>
            <a:tailEnd/>
          </a:ln>
        </p:spPr>
      </p:sp>
      <p:sp>
        <p:nvSpPr>
          <p:cNvPr id="109571" name="Notes Placeholder 2"/>
          <p:cNvSpPr>
            <a:spLocks noGrp="1"/>
          </p:cNvSpPr>
          <p:nvPr>
            <p:ph type="body" idx="1"/>
          </p:nvPr>
        </p:nvSpPr>
        <p:spPr bwMode="auto">
          <a:xfrm>
            <a:off x="933027" y="4409758"/>
            <a:ext cx="5131647" cy="4177665"/>
          </a:xfrm>
          <a:prstGeom prst="rect">
            <a:avLst/>
          </a:prstGeom>
          <a:noFill/>
          <a:ln>
            <a:solidFill>
              <a:srgbClr val="000000"/>
            </a:solidFill>
            <a:miter lim="800000"/>
            <a:headEnd/>
            <a:tailEnd/>
          </a:ln>
        </p:spPr>
        <p:txBody>
          <a:bodyPr/>
          <a:lstStyle/>
          <a:p>
            <a:r>
              <a:rPr lang="en-US" smtClean="0"/>
              <a:t>Clarify that F-1 students don’t have restriction of source of funds, J-1 students: example – Fulbright, UCB, can’t be personal funds.</a:t>
            </a:r>
          </a:p>
        </p:txBody>
      </p:sp>
      <p:sp>
        <p:nvSpPr>
          <p:cNvPr id="109572" name="Slide Number Placeholder 3"/>
          <p:cNvSpPr txBox="1">
            <a:spLocks noGrp="1"/>
          </p:cNvSpPr>
          <p:nvPr/>
        </p:nvSpPr>
        <p:spPr bwMode="auto">
          <a:xfrm>
            <a:off x="3965363" y="8819515"/>
            <a:ext cx="3032337" cy="464185"/>
          </a:xfrm>
          <a:prstGeom prst="rect">
            <a:avLst/>
          </a:prstGeom>
          <a:noFill/>
          <a:ln w="9525">
            <a:noFill/>
            <a:miter lim="800000"/>
            <a:headEnd/>
            <a:tailEnd/>
          </a:ln>
        </p:spPr>
        <p:txBody>
          <a:bodyPr lIns="93031" tIns="46516" rIns="93031" bIns="46516" anchor="b"/>
          <a:lstStyle/>
          <a:p>
            <a:pPr algn="r"/>
            <a:fld id="{96FB3B10-B620-4C4A-9E53-514B1BB4D0C2}" type="slidenum">
              <a:rPr lang="en-US" sz="1200"/>
              <a:pPr algn="r"/>
              <a:t>6</a:t>
            </a:fld>
            <a:endParaRPr 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Introduce </a:t>
            </a:r>
            <a:r>
              <a:rPr lang="en-US" dirty="0" err="1" smtClean="0"/>
              <a:t>Fei</a:t>
            </a:r>
            <a:r>
              <a:rPr lang="en-US" baseline="0" dirty="0" smtClean="0"/>
              <a:t> and James as our fictional international students that will help walk us through examples of the forms. </a:t>
            </a:r>
            <a:endParaRPr lang="en-US" dirty="0"/>
          </a:p>
        </p:txBody>
      </p:sp>
      <p:sp>
        <p:nvSpPr>
          <p:cNvPr id="4" name="Slide Number Placeholder 3"/>
          <p:cNvSpPr>
            <a:spLocks noGrp="1"/>
          </p:cNvSpPr>
          <p:nvPr>
            <p:ph type="sldNum" sz="quarter" idx="10"/>
          </p:nvPr>
        </p:nvSpPr>
        <p:spPr/>
        <p:txBody>
          <a:bodyPr/>
          <a:lstStyle/>
          <a:p>
            <a:pPr>
              <a:defRPr/>
            </a:pPr>
            <a:fld id="{F2B34CAF-D19E-4CA7-A440-01299AF30FC7}" type="slidenum">
              <a:rPr lang="en-US" smtClean="0"/>
              <a:pPr>
                <a:defRPr/>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It’s the first semester for both </a:t>
            </a:r>
            <a:r>
              <a:rPr lang="en-US" dirty="0" err="1" smtClean="0"/>
              <a:t>Fei</a:t>
            </a:r>
            <a:r>
              <a:rPr lang="en-US" baseline="0" dirty="0" smtClean="0"/>
              <a:t> and James….</a:t>
            </a:r>
          </a:p>
          <a:p>
            <a:r>
              <a:rPr lang="en-US" dirty="0" err="1" smtClean="0"/>
              <a:t>Fei’s</a:t>
            </a:r>
            <a:r>
              <a:rPr lang="en-US" dirty="0" smtClean="0"/>
              <a:t> </a:t>
            </a:r>
            <a:r>
              <a:rPr lang="en-US" dirty="0" err="1" smtClean="0"/>
              <a:t>stuggling</a:t>
            </a:r>
            <a:r>
              <a:rPr lang="en-US" dirty="0" smtClean="0"/>
              <a:t> academically</a:t>
            </a:r>
            <a:r>
              <a:rPr lang="en-US" baseline="0" dirty="0" smtClean="0"/>
              <a:t> because she learns enrolled in a course and has not met the </a:t>
            </a:r>
            <a:r>
              <a:rPr lang="en-US" baseline="0" dirty="0" err="1" smtClean="0"/>
              <a:t>prequisite</a:t>
            </a:r>
            <a:r>
              <a:rPr lang="en-US" baseline="0" dirty="0" smtClean="0"/>
              <a:t>. (improper course level placement)</a:t>
            </a:r>
          </a:p>
          <a:p>
            <a:r>
              <a:rPr lang="en-US" baseline="0" dirty="0" smtClean="0"/>
              <a:t>James isn’t used to the format of some of his classes. They’re heavily discussion based and he’s accustomed to lecture style classes and is feeling overwhelmed. (unfamiliarity w/Am teaching methods)</a:t>
            </a:r>
            <a:endParaRPr lang="en-US" dirty="0"/>
          </a:p>
        </p:txBody>
      </p:sp>
      <p:sp>
        <p:nvSpPr>
          <p:cNvPr id="4" name="Slide Number Placeholder 3"/>
          <p:cNvSpPr>
            <a:spLocks noGrp="1"/>
          </p:cNvSpPr>
          <p:nvPr>
            <p:ph type="sldNum" sz="quarter" idx="10"/>
          </p:nvPr>
        </p:nvSpPr>
        <p:spPr/>
        <p:txBody>
          <a:bodyPr/>
          <a:lstStyle/>
          <a:p>
            <a:pPr>
              <a:defRPr/>
            </a:pPr>
            <a:fld id="{F2B34CAF-D19E-4CA7-A440-01299AF30FC7}" type="slidenum">
              <a:rPr lang="en-US" smtClean="0"/>
              <a:pPr>
                <a:defRPr/>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Outline in black</a:t>
            </a:r>
            <a:endParaRPr lang="en-US" dirty="0"/>
          </a:p>
        </p:txBody>
      </p:sp>
      <p:sp>
        <p:nvSpPr>
          <p:cNvPr id="4" name="Slide Number Placeholder 3"/>
          <p:cNvSpPr>
            <a:spLocks noGrp="1"/>
          </p:cNvSpPr>
          <p:nvPr>
            <p:ph type="sldNum" sz="quarter" idx="10"/>
          </p:nvPr>
        </p:nvSpPr>
        <p:spPr/>
        <p:txBody>
          <a:bodyPr/>
          <a:lstStyle/>
          <a:p>
            <a:pPr>
              <a:defRPr/>
            </a:pPr>
            <a:fld id="{F2B34CAF-D19E-4CA7-A440-01299AF30FC7}" type="slidenum">
              <a:rPr lang="en-US" smtClean="0"/>
              <a:pPr>
                <a:defRPr/>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where you indicate which reason. For </a:t>
            </a:r>
            <a:r>
              <a:rPr lang="en-US" dirty="0" err="1" smtClean="0"/>
              <a:t>Fei</a:t>
            </a:r>
            <a:r>
              <a:rPr lang="en-US" dirty="0" smtClean="0"/>
              <a:t>, it’s appropriate to check-off</a:t>
            </a:r>
            <a:r>
              <a:rPr lang="en-US" baseline="0" dirty="0" smtClean="0"/>
              <a:t> “improper course level placement”, for James, “unfamiliarity with American teaching methods”</a:t>
            </a:r>
            <a:endParaRPr lang="en-US" dirty="0"/>
          </a:p>
        </p:txBody>
      </p:sp>
      <p:sp>
        <p:nvSpPr>
          <p:cNvPr id="4" name="Slide Number Placeholder 3"/>
          <p:cNvSpPr>
            <a:spLocks noGrp="1"/>
          </p:cNvSpPr>
          <p:nvPr>
            <p:ph type="sldNum" sz="quarter" idx="10"/>
          </p:nvPr>
        </p:nvSpPr>
        <p:spPr/>
        <p:txBody>
          <a:bodyPr/>
          <a:lstStyle/>
          <a:p>
            <a:pPr>
              <a:defRPr/>
            </a:pPr>
            <a:fld id="{F2B34CAF-D19E-4CA7-A440-01299AF30FC7}" type="slidenum">
              <a:rPr lang="en-US" smtClean="0"/>
              <a:pPr>
                <a:defRPr/>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students are eligible</a:t>
            </a:r>
            <a:r>
              <a:rPr lang="en-US" baseline="0" dirty="0" smtClean="0"/>
              <a:t> to take less than F/T in final semester, but we need this form</a:t>
            </a:r>
            <a:endParaRPr lang="en-US" dirty="0"/>
          </a:p>
        </p:txBody>
      </p:sp>
      <p:sp>
        <p:nvSpPr>
          <p:cNvPr id="4" name="Slide Number Placeholder 3"/>
          <p:cNvSpPr>
            <a:spLocks noGrp="1"/>
          </p:cNvSpPr>
          <p:nvPr>
            <p:ph type="sldNum" sz="quarter" idx="10"/>
          </p:nvPr>
        </p:nvSpPr>
        <p:spPr/>
        <p:txBody>
          <a:bodyPr/>
          <a:lstStyle/>
          <a:p>
            <a:pPr>
              <a:defRPr/>
            </a:pPr>
            <a:fld id="{F2B34CAF-D19E-4CA7-A440-01299AF30FC7}" type="slidenum">
              <a:rPr lang="en-US" smtClean="0"/>
              <a:pPr>
                <a:defRPr/>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endParaRPr lang="en-US"/>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9A7D9AA0-F7F6-444D-B823-4D0EACF62FEE}"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7194FA60-9E77-4E99-A2A3-E3213B8E600D}"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endParaRPr lang="en-US"/>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A47F9CC1-B28F-4786-B7A4-9850AF578FFF}"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12775" y="1600200"/>
            <a:ext cx="4000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5675" y="1600200"/>
            <a:ext cx="4000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BCDAB495-DAE5-4964-B38B-3EDF84F7113E}"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DEFC52FF-FD63-4E9B-8E98-D73662CDA319}"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0F69474B-D583-4D52-948D-FCD60885DB16}"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endParaRPr lang="en-US"/>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7F1A056A-DC0F-4458-95BA-7A71FDC736F4}"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endParaRPr lang="en-US"/>
          </a:p>
        </p:txBody>
      </p:sp>
      <p:sp>
        <p:nvSpPr>
          <p:cNvPr id="6" name="Slide Number Placeholder 9"/>
          <p:cNvSpPr>
            <a:spLocks noGrp="1"/>
          </p:cNvSpPr>
          <p:nvPr>
            <p:ph type="sldNum" sz="quarter" idx="11"/>
          </p:nvPr>
        </p:nvSpPr>
        <p:spPr/>
        <p:txBody>
          <a:bodyPr rtlCol="0"/>
          <a:lstStyle>
            <a:lvl1pPr>
              <a:defRPr/>
            </a:lvl1pPr>
          </a:lstStyle>
          <a:p>
            <a:pPr>
              <a:defRPr/>
            </a:pPr>
            <a:fld id="{E843FF49-A335-443B-81C2-92FCBC33B8F2}"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endParaRPr lang="en-US"/>
          </a:p>
        </p:txBody>
      </p:sp>
      <p:sp>
        <p:nvSpPr>
          <p:cNvPr id="8" name="Slide Number Placeholder 11"/>
          <p:cNvSpPr>
            <a:spLocks noGrp="1"/>
          </p:cNvSpPr>
          <p:nvPr>
            <p:ph type="sldNum" sz="quarter" idx="11"/>
          </p:nvPr>
        </p:nvSpPr>
        <p:spPr/>
        <p:txBody>
          <a:bodyPr rtlCol="0"/>
          <a:lstStyle>
            <a:lvl1pPr>
              <a:defRPr/>
            </a:lvl1pPr>
          </a:lstStyle>
          <a:p>
            <a:pPr>
              <a:defRPr/>
            </a:pPr>
            <a:fld id="{EA41A532-6CC0-46C7-AB92-AC567F30CA25}"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A72FAA25-B65E-4B7F-802C-F0EBD9333558}"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D0A6734D-CF64-4E49-BB4F-D7E7EE8DDD08}"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5535F9AB-4FC2-46E6-A737-C9E3050EC0EE}"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endParaRPr lang="en-US"/>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8ADA2F13-5393-441F-9FB6-43423676BA84}" type="slidenum">
              <a:rPr lang="en-US"/>
              <a:pPr>
                <a:defRPr/>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a:defRPr/>
            </a:pPr>
            <a:endParaRPr lang="en-US"/>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1643C8B0-E110-4DB2-857C-1383F83FA845}" type="slidenum">
              <a:rPr lang="en-US"/>
              <a:pPr>
                <a:defRPr/>
              </a:pPr>
              <a:t>‹#›</a:t>
            </a:fld>
            <a:endParaRPr lang="en-US"/>
          </a:p>
        </p:txBody>
      </p:sp>
      <p:pic>
        <p:nvPicPr>
          <p:cNvPr id="2058" name="Picture 9" descr="Q:\INTERNAL\Images and Sounds\BIOLogo\JPEG files\BIOlogo_v2_color.jpg"/>
          <p:cNvPicPr>
            <a:picLocks noChangeAspect="1" noChangeArrowheads="1"/>
          </p:cNvPicPr>
          <p:nvPr/>
        </p:nvPicPr>
        <p:blipFill>
          <a:blip r:embed="rId15" cstate="print"/>
          <a:srcRect/>
          <a:stretch>
            <a:fillRect/>
          </a:stretch>
        </p:blipFill>
        <p:spPr bwMode="auto">
          <a:xfrm>
            <a:off x="5181600" y="5943600"/>
            <a:ext cx="3810000" cy="7683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49" r:id="rId1"/>
    <p:sldLayoutId id="2147484243" r:id="rId2"/>
    <p:sldLayoutId id="2147484250" r:id="rId3"/>
    <p:sldLayoutId id="2147484251" r:id="rId4"/>
    <p:sldLayoutId id="2147484252" r:id="rId5"/>
    <p:sldLayoutId id="2147484244" r:id="rId6"/>
    <p:sldLayoutId id="2147484253" r:id="rId7"/>
    <p:sldLayoutId id="2147484245" r:id="rId8"/>
    <p:sldLayoutId id="2147484254" r:id="rId9"/>
    <p:sldLayoutId id="2147484246" r:id="rId10"/>
    <p:sldLayoutId id="2147484255" r:id="rId11"/>
    <p:sldLayoutId id="2147484247" r:id="rId12"/>
    <p:sldLayoutId id="2147484248" r:id="rId13"/>
  </p:sldLayoutIdLst>
  <p:transition/>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a:defRPr>
      </a:lvl2pPr>
      <a:lvl3pPr algn="l" rtl="0" eaLnBrk="0" fontAlgn="base" hangingPunct="0">
        <a:spcBef>
          <a:spcPct val="0"/>
        </a:spcBef>
        <a:spcAft>
          <a:spcPct val="0"/>
        </a:spcAft>
        <a:defRPr sz="4400">
          <a:solidFill>
            <a:schemeClr val="tx2"/>
          </a:solidFill>
          <a:latin typeface="Tw Cen MT"/>
        </a:defRPr>
      </a:lvl3pPr>
      <a:lvl4pPr algn="l" rtl="0" eaLnBrk="0" fontAlgn="base" hangingPunct="0">
        <a:spcBef>
          <a:spcPct val="0"/>
        </a:spcBef>
        <a:spcAft>
          <a:spcPct val="0"/>
        </a:spcAft>
        <a:defRPr sz="4400">
          <a:solidFill>
            <a:schemeClr val="tx2"/>
          </a:solidFill>
          <a:latin typeface="Tw Cen MT"/>
        </a:defRPr>
      </a:lvl4pPr>
      <a:lvl5pPr algn="l" rtl="0" eaLnBrk="0" fontAlgn="base" hangingPunct="0">
        <a:spcBef>
          <a:spcPct val="0"/>
        </a:spcBef>
        <a:spcAft>
          <a:spcPct val="0"/>
        </a:spcAft>
        <a:defRPr sz="4400">
          <a:solidFill>
            <a:schemeClr val="tx2"/>
          </a:solidFill>
          <a:latin typeface="Tw Cen MT"/>
        </a:defRPr>
      </a:lvl5pPr>
      <a:lvl6pPr marL="457200" algn="l" rtl="0" fontAlgn="base">
        <a:spcBef>
          <a:spcPct val="0"/>
        </a:spcBef>
        <a:spcAft>
          <a:spcPct val="0"/>
        </a:spcAft>
        <a:defRPr sz="4400">
          <a:solidFill>
            <a:schemeClr val="tx2"/>
          </a:solidFill>
          <a:latin typeface="Tw Cen MT"/>
        </a:defRPr>
      </a:lvl6pPr>
      <a:lvl7pPr marL="914400" algn="l" rtl="0" fontAlgn="base">
        <a:spcBef>
          <a:spcPct val="0"/>
        </a:spcBef>
        <a:spcAft>
          <a:spcPct val="0"/>
        </a:spcAft>
        <a:defRPr sz="4400">
          <a:solidFill>
            <a:schemeClr val="tx2"/>
          </a:solidFill>
          <a:latin typeface="Tw Cen MT"/>
        </a:defRPr>
      </a:lvl7pPr>
      <a:lvl8pPr marL="1371600" algn="l" rtl="0" fontAlgn="base">
        <a:spcBef>
          <a:spcPct val="0"/>
        </a:spcBef>
        <a:spcAft>
          <a:spcPct val="0"/>
        </a:spcAft>
        <a:defRPr sz="4400">
          <a:solidFill>
            <a:schemeClr val="tx2"/>
          </a:solidFill>
          <a:latin typeface="Tw Cen MT"/>
        </a:defRPr>
      </a:lvl8pPr>
      <a:lvl9pPr marL="1828800" algn="l" rtl="0" fontAlgn="base">
        <a:spcBef>
          <a:spcPct val="0"/>
        </a:spcBef>
        <a:spcAft>
          <a:spcPct val="0"/>
        </a:spcAft>
        <a:defRPr sz="4400">
          <a:solidFill>
            <a:schemeClr val="tx2"/>
          </a:solidFill>
          <a:latin typeface="Tw Cen MT"/>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4.gif"/><Relationship Id="rId4" Type="http://schemas.openxmlformats.org/officeDocument/2006/relationships/image" Target="../media/image13.wmf"/></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wmf"/><Relationship Id="rId7"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wmf"/><Relationship Id="rId4" Type="http://schemas.openxmlformats.org/officeDocument/2006/relationships/image" Target="../media/image24.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9"/>
          <p:cNvSpPr>
            <a:spLocks noChangeArrowheads="1"/>
          </p:cNvSpPr>
          <p:nvPr/>
        </p:nvSpPr>
        <p:spPr bwMode="auto">
          <a:xfrm>
            <a:off x="533400" y="685800"/>
            <a:ext cx="8229600" cy="4191000"/>
          </a:xfrm>
          <a:prstGeom prst="rect">
            <a:avLst/>
          </a:prstGeom>
          <a:solidFill>
            <a:srgbClr val="99CC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99CCFF"/>
            </a:extrusionClr>
          </a:sp3d>
        </p:spPr>
        <p:txBody>
          <a:bodyPr wrap="none" anchor="ctr">
            <a:flatTx/>
          </a:bodyPr>
          <a:lstStyle/>
          <a:p>
            <a:endParaRPr lang="en-US"/>
          </a:p>
        </p:txBody>
      </p:sp>
      <p:sp>
        <p:nvSpPr>
          <p:cNvPr id="10243" name="Rectangle 7"/>
          <p:cNvSpPr>
            <a:spLocks noChangeArrowheads="1"/>
          </p:cNvSpPr>
          <p:nvPr/>
        </p:nvSpPr>
        <p:spPr bwMode="auto">
          <a:xfrm>
            <a:off x="838200" y="2292350"/>
            <a:ext cx="7772400" cy="831850"/>
          </a:xfrm>
          <a:prstGeom prst="rect">
            <a:avLst/>
          </a:prstGeom>
          <a:noFill/>
          <a:ln w="9525">
            <a:noFill/>
            <a:miter lim="800000"/>
            <a:headEnd/>
            <a:tailEnd/>
          </a:ln>
        </p:spPr>
        <p:txBody>
          <a:bodyPr anchor="ctr"/>
          <a:lstStyle/>
          <a:p>
            <a:pPr algn="ctr"/>
            <a:r>
              <a:rPr lang="en-US" sz="4000" b="1" dirty="0" smtClean="0">
                <a:latin typeface="Verdana" pitchFamily="34" charset="0"/>
              </a:rPr>
              <a:t>Supporting International Students: </a:t>
            </a:r>
          </a:p>
          <a:p>
            <a:pPr algn="ctr"/>
            <a:r>
              <a:rPr lang="en-US" sz="4000" b="1" dirty="0" smtClean="0">
                <a:latin typeface="Verdana" pitchFamily="34" charset="0"/>
              </a:rPr>
              <a:t>An Overview of the Most Common Requests </a:t>
            </a:r>
          </a:p>
        </p:txBody>
      </p:sp>
      <p:sp>
        <p:nvSpPr>
          <p:cNvPr id="5" name="TextBox 4"/>
          <p:cNvSpPr txBox="1"/>
          <p:nvPr/>
        </p:nvSpPr>
        <p:spPr>
          <a:xfrm>
            <a:off x="2514600" y="6096000"/>
            <a:ext cx="6629400" cy="584200"/>
          </a:xfrm>
          <a:prstGeom prst="rect">
            <a:avLst/>
          </a:prstGeom>
          <a:noFill/>
        </p:spPr>
        <p:txBody>
          <a:bodyPr>
            <a:spAutoFit/>
          </a:bodyPr>
          <a:lstStyle/>
          <a:p>
            <a:pPr algn="r">
              <a:defRPr/>
            </a:pPr>
            <a:r>
              <a:rPr lang="en-US" sz="3200" b="1" dirty="0">
                <a:latin typeface="+mn-lt"/>
              </a:rPr>
              <a:t>Berkeley International Office</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990600"/>
          </a:xfrm>
        </p:spPr>
        <p:txBody>
          <a:bodyPr/>
          <a:lstStyle/>
          <a:p>
            <a:r>
              <a:rPr lang="en-US" b="1" dirty="0" smtClean="0"/>
              <a:t>Reduced Enrollment Request Form</a:t>
            </a:r>
            <a:endParaRPr lang="en-US" b="1" dirty="0"/>
          </a:p>
        </p:txBody>
      </p:sp>
      <p:pic>
        <p:nvPicPr>
          <p:cNvPr id="3074" name="Picture 2"/>
          <p:cNvPicPr>
            <a:picLocks noGrp="1" noChangeAspect="1" noChangeArrowheads="1"/>
          </p:cNvPicPr>
          <p:nvPr>
            <p:ph sz="quarter" idx="1"/>
          </p:nvPr>
        </p:nvPicPr>
        <p:blipFill>
          <a:blip r:embed="rId3" cstate="print"/>
          <a:srcRect/>
          <a:stretch>
            <a:fillRect/>
          </a:stretch>
        </p:blipFill>
        <p:spPr bwMode="auto">
          <a:xfrm>
            <a:off x="2209800" y="762000"/>
            <a:ext cx="4977148" cy="5791200"/>
          </a:xfrm>
          <a:prstGeom prst="rect">
            <a:avLst/>
          </a:prstGeom>
          <a:noFill/>
          <a:ln w="9525">
            <a:solidFill>
              <a:schemeClr val="tx1"/>
            </a:solidFill>
            <a:miter lim="800000"/>
            <a:headEnd/>
            <a:tailEnd/>
          </a:ln>
        </p:spPr>
      </p:pic>
      <p:sp>
        <p:nvSpPr>
          <p:cNvPr id="4" name="AutoShape 9"/>
          <p:cNvSpPr>
            <a:spLocks/>
          </p:cNvSpPr>
          <p:nvPr/>
        </p:nvSpPr>
        <p:spPr bwMode="auto">
          <a:xfrm>
            <a:off x="2438400" y="3429000"/>
            <a:ext cx="76200" cy="1447800"/>
          </a:xfrm>
          <a:prstGeom prst="leftBracket">
            <a:avLst>
              <a:gd name="adj" fmla="val 208333"/>
            </a:avLst>
          </a:prstGeom>
          <a:noFill/>
          <a:ln w="19050">
            <a:solidFill>
              <a:srgbClr val="FF0000"/>
            </a:solidFill>
            <a:round/>
            <a:headEnd/>
            <a:tailEnd/>
          </a:ln>
        </p:spPr>
        <p:txBody>
          <a:bodyPr wrap="none" anchor="ctr"/>
          <a:lstStyle/>
          <a:p>
            <a:endParaRPr lang="en-US"/>
          </a:p>
        </p:txBody>
      </p:sp>
    </p:spTree>
    <p:extLst>
      <p:ext uri="{BB962C8B-B14F-4D97-AF65-F5344CB8AC3E}">
        <p14:creationId xmlns:p14="http://schemas.microsoft.com/office/powerpoint/2010/main" val="351831200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990600"/>
          </a:xfrm>
        </p:spPr>
        <p:txBody>
          <a:bodyPr/>
          <a:lstStyle/>
          <a:p>
            <a:r>
              <a:rPr lang="en-US" b="1" dirty="0" smtClean="0"/>
              <a:t>Reduced Enrollment Request Form</a:t>
            </a:r>
            <a:endParaRPr lang="en-US" b="1" dirty="0"/>
          </a:p>
        </p:txBody>
      </p:sp>
      <p:pic>
        <p:nvPicPr>
          <p:cNvPr id="4098" name="Picture 2"/>
          <p:cNvPicPr>
            <a:picLocks noGrp="1" noChangeAspect="1" noChangeArrowheads="1"/>
          </p:cNvPicPr>
          <p:nvPr>
            <p:ph sz="quarter" idx="1"/>
          </p:nvPr>
        </p:nvPicPr>
        <p:blipFill>
          <a:blip r:embed="rId3" cstate="print"/>
          <a:srcRect/>
          <a:stretch>
            <a:fillRect/>
          </a:stretch>
        </p:blipFill>
        <p:spPr bwMode="auto">
          <a:xfrm>
            <a:off x="914400" y="2209800"/>
            <a:ext cx="7620000" cy="2505075"/>
          </a:xfrm>
          <a:prstGeom prst="rect">
            <a:avLst/>
          </a:prstGeom>
          <a:noFill/>
          <a:ln w="9525">
            <a:solidFill>
              <a:schemeClr val="tx1"/>
            </a:solidFill>
            <a:miter lim="800000"/>
            <a:headEnd/>
            <a:tailEnd/>
          </a:ln>
        </p:spPr>
      </p:pic>
      <p:sp>
        <p:nvSpPr>
          <p:cNvPr id="6" name="AutoShape 11"/>
          <p:cNvSpPr>
            <a:spLocks noChangeArrowheads="1"/>
          </p:cNvSpPr>
          <p:nvPr/>
        </p:nvSpPr>
        <p:spPr bwMode="auto">
          <a:xfrm rot="387383" flipV="1">
            <a:off x="1373604" y="2520257"/>
            <a:ext cx="697188" cy="2785575"/>
          </a:xfrm>
          <a:prstGeom prst="curvedRightArrow">
            <a:avLst>
              <a:gd name="adj1" fmla="val 36000"/>
              <a:gd name="adj2" fmla="val 72000"/>
              <a:gd name="adj3" fmla="val 33333"/>
            </a:avLst>
          </a:prstGeom>
          <a:noFill/>
          <a:ln w="19050">
            <a:solidFill>
              <a:srgbClr val="FF0000"/>
            </a:solidFill>
            <a:miter lim="800000"/>
            <a:headEnd/>
            <a:tailEnd/>
          </a:ln>
        </p:spPr>
        <p:txBody>
          <a:bodyPr wrap="none" anchor="ctr"/>
          <a:lstStyle/>
          <a:p>
            <a:endParaRPr lang="en-US"/>
          </a:p>
        </p:txBody>
      </p:sp>
      <p:sp>
        <p:nvSpPr>
          <p:cNvPr id="7" name="Text Box 8"/>
          <p:cNvSpPr txBox="1">
            <a:spLocks noChangeArrowheads="1"/>
          </p:cNvSpPr>
          <p:nvPr/>
        </p:nvSpPr>
        <p:spPr bwMode="auto">
          <a:xfrm>
            <a:off x="2057400" y="5029200"/>
            <a:ext cx="6629400" cy="646331"/>
          </a:xfrm>
          <a:prstGeom prst="rect">
            <a:avLst/>
          </a:prstGeom>
          <a:solidFill>
            <a:schemeClr val="bg1"/>
          </a:solidFill>
          <a:ln w="9525">
            <a:noFill/>
            <a:miter lim="800000"/>
            <a:headEnd/>
            <a:tailEnd/>
          </a:ln>
        </p:spPr>
        <p:txBody>
          <a:bodyPr wrap="square">
            <a:spAutoFit/>
          </a:bodyPr>
          <a:lstStyle/>
          <a:p>
            <a:r>
              <a:rPr lang="en-US" sz="1800" dirty="0" smtClean="0">
                <a:latin typeface="Tw Cen MT" pitchFamily="34" charset="0"/>
              </a:rPr>
              <a:t>Provide academic reasons for recommending the student to drop below full-time units.</a:t>
            </a:r>
            <a:endParaRPr lang="en-US" sz="1800" dirty="0">
              <a:latin typeface="Tw Cen MT" pitchFamily="34" charset="0"/>
            </a:endParaRPr>
          </a:p>
        </p:txBody>
      </p:sp>
    </p:spTree>
    <p:extLst>
      <p:ext uri="{BB962C8B-B14F-4D97-AF65-F5344CB8AC3E}">
        <p14:creationId xmlns:p14="http://schemas.microsoft.com/office/powerpoint/2010/main" val="351831200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153400" cy="990600"/>
          </a:xfrm>
        </p:spPr>
        <p:txBody>
          <a:bodyPr/>
          <a:lstStyle/>
          <a:p>
            <a:r>
              <a:rPr lang="en-US" b="1" dirty="0" smtClean="0"/>
              <a:t>Notice of Final </a:t>
            </a:r>
            <a:br>
              <a:rPr lang="en-US" b="1" dirty="0" smtClean="0"/>
            </a:br>
            <a:r>
              <a:rPr lang="en-US" b="1" dirty="0" smtClean="0"/>
              <a:t>Semester Form</a:t>
            </a:r>
            <a:endParaRPr lang="en-US" b="1" dirty="0"/>
          </a:p>
        </p:txBody>
      </p:sp>
      <p:pic>
        <p:nvPicPr>
          <p:cNvPr id="3074" name="Picture 2"/>
          <p:cNvPicPr>
            <a:picLocks noChangeAspect="1" noChangeArrowheads="1"/>
          </p:cNvPicPr>
          <p:nvPr/>
        </p:nvPicPr>
        <p:blipFill>
          <a:blip r:embed="rId3" cstate="print"/>
          <a:srcRect/>
          <a:stretch>
            <a:fillRect/>
          </a:stretch>
        </p:blipFill>
        <p:spPr bwMode="auto">
          <a:xfrm>
            <a:off x="2514600" y="1295400"/>
            <a:ext cx="4886520" cy="5562600"/>
          </a:xfrm>
          <a:prstGeom prst="rect">
            <a:avLst/>
          </a:prstGeom>
          <a:noFill/>
          <a:ln w="9525">
            <a:solidFill>
              <a:schemeClr val="tx1"/>
            </a:solidFill>
            <a:miter lim="800000"/>
            <a:headEnd/>
            <a:tailEnd/>
          </a:ln>
        </p:spPr>
      </p:pic>
      <p:sp>
        <p:nvSpPr>
          <p:cNvPr id="4" name="AutoShape 9"/>
          <p:cNvSpPr>
            <a:spLocks/>
          </p:cNvSpPr>
          <p:nvPr/>
        </p:nvSpPr>
        <p:spPr bwMode="auto">
          <a:xfrm>
            <a:off x="2743200" y="4876800"/>
            <a:ext cx="76200" cy="1447800"/>
          </a:xfrm>
          <a:prstGeom prst="leftBracket">
            <a:avLst>
              <a:gd name="adj" fmla="val 208333"/>
            </a:avLst>
          </a:prstGeom>
          <a:noFill/>
          <a:ln w="19050">
            <a:solidFill>
              <a:srgbClr val="FF0000"/>
            </a:solidFill>
            <a:round/>
            <a:headEnd/>
            <a:tailEnd/>
          </a:ln>
        </p:spPr>
        <p:txBody>
          <a:bodyPr wrap="none" anchor="ctr"/>
          <a:lstStyle/>
          <a:p>
            <a:endParaRPr lang="en-US"/>
          </a:p>
        </p:txBody>
      </p:sp>
    </p:spTree>
    <p:extLst>
      <p:ext uri="{BB962C8B-B14F-4D97-AF65-F5344CB8AC3E}">
        <p14:creationId xmlns:p14="http://schemas.microsoft.com/office/powerpoint/2010/main" val="61924776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153400" cy="990600"/>
          </a:xfrm>
        </p:spPr>
        <p:txBody>
          <a:bodyPr/>
          <a:lstStyle/>
          <a:p>
            <a:r>
              <a:rPr lang="en-US" b="1" dirty="0" smtClean="0"/>
              <a:t>Notice of Final </a:t>
            </a:r>
            <a:br>
              <a:rPr lang="en-US" b="1" dirty="0" smtClean="0"/>
            </a:br>
            <a:r>
              <a:rPr lang="en-US" b="1" dirty="0" smtClean="0"/>
              <a:t>Semester Form</a:t>
            </a:r>
            <a:endParaRPr lang="en-US" b="1" dirty="0"/>
          </a:p>
        </p:txBody>
      </p:sp>
      <p:pic>
        <p:nvPicPr>
          <p:cNvPr id="5122" name="Picture 2"/>
          <p:cNvPicPr>
            <a:picLocks noChangeAspect="1" noChangeArrowheads="1"/>
          </p:cNvPicPr>
          <p:nvPr/>
        </p:nvPicPr>
        <p:blipFill>
          <a:blip r:embed="rId3" cstate="print"/>
          <a:srcRect/>
          <a:stretch>
            <a:fillRect/>
          </a:stretch>
        </p:blipFill>
        <p:spPr bwMode="auto">
          <a:xfrm>
            <a:off x="776288" y="2166938"/>
            <a:ext cx="7591425" cy="2524125"/>
          </a:xfrm>
          <a:prstGeom prst="rect">
            <a:avLst/>
          </a:prstGeom>
          <a:noFill/>
          <a:ln w="9525">
            <a:solidFill>
              <a:schemeClr val="tx1"/>
            </a:solidFill>
            <a:miter lim="800000"/>
            <a:headEnd/>
            <a:tailEnd/>
          </a:ln>
        </p:spPr>
      </p:pic>
      <p:sp>
        <p:nvSpPr>
          <p:cNvPr id="5" name="Text Box 8"/>
          <p:cNvSpPr txBox="1">
            <a:spLocks noChangeArrowheads="1"/>
          </p:cNvSpPr>
          <p:nvPr/>
        </p:nvSpPr>
        <p:spPr bwMode="auto">
          <a:xfrm>
            <a:off x="990600" y="4953000"/>
            <a:ext cx="6629400" cy="646331"/>
          </a:xfrm>
          <a:prstGeom prst="rect">
            <a:avLst/>
          </a:prstGeom>
          <a:solidFill>
            <a:schemeClr val="bg1"/>
          </a:solidFill>
          <a:ln w="9525">
            <a:noFill/>
            <a:miter lim="800000"/>
            <a:headEnd/>
            <a:tailEnd/>
          </a:ln>
        </p:spPr>
        <p:txBody>
          <a:bodyPr wrap="square">
            <a:spAutoFit/>
          </a:bodyPr>
          <a:lstStyle/>
          <a:p>
            <a:r>
              <a:rPr lang="en-US" sz="1800" dirty="0" smtClean="0">
                <a:latin typeface="Tw Cen MT" pitchFamily="34" charset="0"/>
              </a:rPr>
              <a:t>Confirm student’s final semester and year of expected completion.</a:t>
            </a:r>
            <a:endParaRPr lang="en-US" sz="1800" dirty="0">
              <a:latin typeface="Tw Cen MT" pitchFamily="34" charset="0"/>
            </a:endParaRPr>
          </a:p>
        </p:txBody>
      </p:sp>
      <p:sp>
        <p:nvSpPr>
          <p:cNvPr id="6" name="AutoShape 11"/>
          <p:cNvSpPr>
            <a:spLocks noChangeArrowheads="1"/>
          </p:cNvSpPr>
          <p:nvPr/>
        </p:nvSpPr>
        <p:spPr bwMode="auto">
          <a:xfrm flipV="1">
            <a:off x="154403" y="2544965"/>
            <a:ext cx="697188" cy="2785575"/>
          </a:xfrm>
          <a:prstGeom prst="curvedRightArrow">
            <a:avLst>
              <a:gd name="adj1" fmla="val 36000"/>
              <a:gd name="adj2" fmla="val 72000"/>
              <a:gd name="adj3" fmla="val 33333"/>
            </a:avLst>
          </a:prstGeom>
          <a:noFill/>
          <a:ln w="19050">
            <a:solidFill>
              <a:srgbClr val="FF0000"/>
            </a:solidFill>
            <a:miter lim="800000"/>
            <a:headEnd/>
            <a:tailEnd/>
          </a:ln>
        </p:spPr>
        <p:txBody>
          <a:bodyPr wrap="none" anchor="ctr"/>
          <a:lstStyle/>
          <a:p>
            <a:endParaRPr lang="en-US"/>
          </a:p>
        </p:txBody>
      </p:sp>
    </p:spTree>
    <p:extLst>
      <p:ext uri="{BB962C8B-B14F-4D97-AF65-F5344CB8AC3E}">
        <p14:creationId xmlns:p14="http://schemas.microsoft.com/office/powerpoint/2010/main" val="61924776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685800"/>
            <a:ext cx="7772400" cy="2590800"/>
          </a:xfrm>
        </p:spPr>
        <p:txBody>
          <a:bodyPr>
            <a:normAutofit/>
          </a:bodyPr>
          <a:lstStyle/>
          <a:p>
            <a:pPr eaLnBrk="1" hangingPunct="1">
              <a:defRPr/>
            </a:pPr>
            <a:r>
              <a:rPr lang="en-US" sz="4300" b="1" cap="none" dirty="0" smtClean="0">
                <a:solidFill>
                  <a:schemeClr val="tx1"/>
                </a:solidFill>
              </a:rPr>
              <a:t>On-Campus Employment Authorization Requests</a:t>
            </a:r>
            <a:endParaRPr lang="en-US" sz="4300" cap="none" dirty="0" smtClean="0"/>
          </a:p>
        </p:txBody>
      </p:sp>
    </p:spTree>
    <p:extLst>
      <p:ext uri="{BB962C8B-B14F-4D97-AF65-F5344CB8AC3E}">
        <p14:creationId xmlns:p14="http://schemas.microsoft.com/office/powerpoint/2010/main" val="98732366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990600"/>
          </a:xfrm>
        </p:spPr>
        <p:txBody>
          <a:bodyPr/>
          <a:lstStyle/>
          <a:p>
            <a:r>
              <a:rPr lang="en-US" sz="3800" b="1" dirty="0" smtClean="0"/>
              <a:t>What is J-1 On-Campus Employment/ Fellowship Authorization?</a:t>
            </a:r>
            <a:endParaRPr lang="en-US" sz="3800" b="1" dirty="0"/>
          </a:p>
        </p:txBody>
      </p:sp>
      <p:sp>
        <p:nvSpPr>
          <p:cNvPr id="3" name="Content Placeholder 2"/>
          <p:cNvSpPr>
            <a:spLocks noGrp="1"/>
          </p:cNvSpPr>
          <p:nvPr>
            <p:ph sz="quarter" idx="1"/>
          </p:nvPr>
        </p:nvSpPr>
        <p:spPr>
          <a:xfrm>
            <a:off x="152400" y="1905000"/>
            <a:ext cx="8915400" cy="4114800"/>
          </a:xfrm>
        </p:spPr>
        <p:txBody>
          <a:bodyPr/>
          <a:lstStyle/>
          <a:p>
            <a:r>
              <a:rPr lang="en-US" b="1" dirty="0" smtClean="0">
                <a:solidFill>
                  <a:srgbClr val="000000"/>
                </a:solidFill>
              </a:rPr>
              <a:t>Authorization required for all </a:t>
            </a:r>
            <a:r>
              <a:rPr lang="en-US" b="1" dirty="0" smtClean="0">
                <a:solidFill>
                  <a:srgbClr val="000000"/>
                </a:solidFill>
              </a:rPr>
              <a:t>on-campus employment</a:t>
            </a:r>
            <a:endParaRPr lang="en-US" b="1" dirty="0" smtClean="0">
              <a:solidFill>
                <a:srgbClr val="000000"/>
              </a:solidFill>
            </a:endParaRPr>
          </a:p>
          <a:p>
            <a:pPr lvl="1"/>
            <a:r>
              <a:rPr lang="en-US" dirty="0" smtClean="0">
                <a:solidFill>
                  <a:srgbClr val="000000"/>
                </a:solidFill>
              </a:rPr>
              <a:t>Employer-specific, any changes to employment  requires new authorization (e.g. change in position, department/hiring unit, number of hours)</a:t>
            </a:r>
          </a:p>
          <a:p>
            <a:pPr lvl="1"/>
            <a:r>
              <a:rPr lang="en-US" dirty="0" smtClean="0">
                <a:solidFill>
                  <a:srgbClr val="000000"/>
                </a:solidFill>
              </a:rPr>
              <a:t>Only authorized for up to one year. Authorizations must be renewed annually.</a:t>
            </a:r>
          </a:p>
          <a:p>
            <a:r>
              <a:rPr lang="en-US" b="1" dirty="0" smtClean="0">
                <a:solidFill>
                  <a:srgbClr val="000000"/>
                </a:solidFill>
              </a:rPr>
              <a:t>Fellowship Authorization</a:t>
            </a:r>
          </a:p>
          <a:p>
            <a:pPr>
              <a:buNone/>
            </a:pPr>
            <a:endParaRPr lang="en-US" sz="1800" dirty="0" smtClean="0"/>
          </a:p>
        </p:txBody>
      </p:sp>
      <p:pic>
        <p:nvPicPr>
          <p:cNvPr id="4" name="Content Placeholder 6" descr="james1.jpg"/>
          <p:cNvPicPr>
            <a:picLocks noChangeAspect="1"/>
          </p:cNvPicPr>
          <p:nvPr/>
        </p:nvPicPr>
        <p:blipFill>
          <a:blip r:embed="rId3" cstate="print"/>
          <a:stretch>
            <a:fillRect/>
          </a:stretch>
        </p:blipFill>
        <p:spPr>
          <a:xfrm>
            <a:off x="6172200" y="4343400"/>
            <a:ext cx="1676400" cy="1508125"/>
          </a:xfrm>
          <a:prstGeom prst="rect">
            <a:avLst/>
          </a:prstGeom>
        </p:spPr>
      </p:pic>
    </p:spTree>
    <p:extLst>
      <p:ext uri="{BB962C8B-B14F-4D97-AF65-F5344CB8AC3E}">
        <p14:creationId xmlns:p14="http://schemas.microsoft.com/office/powerpoint/2010/main" val="98539999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686800" cy="990600"/>
          </a:xfrm>
        </p:spPr>
        <p:txBody>
          <a:bodyPr/>
          <a:lstStyle/>
          <a:p>
            <a:r>
              <a:rPr lang="en-US" b="1" dirty="0"/>
              <a:t>J</a:t>
            </a:r>
            <a:r>
              <a:rPr lang="en-US" b="1" dirty="0" smtClean="0"/>
              <a:t>-1 </a:t>
            </a:r>
            <a:r>
              <a:rPr lang="en-US" b="1" dirty="0"/>
              <a:t>On-Campus Employment</a:t>
            </a:r>
            <a:r>
              <a:rPr lang="en-US" b="1" dirty="0" smtClean="0"/>
              <a:t>/</a:t>
            </a:r>
            <a:br>
              <a:rPr lang="en-US" b="1" dirty="0" smtClean="0"/>
            </a:br>
            <a:r>
              <a:rPr lang="en-US" b="1" dirty="0" smtClean="0"/>
              <a:t>Fellowship Authorization Form</a:t>
            </a:r>
            <a:endParaRPr lang="en-US" b="1" dirty="0"/>
          </a:p>
        </p:txBody>
      </p:sp>
      <p:pic>
        <p:nvPicPr>
          <p:cNvPr id="1026" name="Picture 2"/>
          <p:cNvPicPr>
            <a:picLocks noGrp="1" noChangeAspect="1" noChangeArrowheads="1"/>
          </p:cNvPicPr>
          <p:nvPr>
            <p:ph sz="quarter" idx="1"/>
          </p:nvPr>
        </p:nvPicPr>
        <p:blipFill>
          <a:blip r:embed="rId3" cstate="print"/>
          <a:srcRect/>
          <a:stretch>
            <a:fillRect/>
          </a:stretch>
        </p:blipFill>
        <p:spPr bwMode="auto">
          <a:xfrm>
            <a:off x="2286000" y="1295400"/>
            <a:ext cx="4544291" cy="5410200"/>
          </a:xfrm>
          <a:prstGeom prst="rect">
            <a:avLst/>
          </a:prstGeom>
          <a:noFill/>
          <a:ln w="9525">
            <a:solidFill>
              <a:schemeClr val="tx1"/>
            </a:solidFill>
            <a:miter lim="800000"/>
            <a:headEnd/>
            <a:tailEnd/>
          </a:ln>
        </p:spPr>
      </p:pic>
      <p:sp>
        <p:nvSpPr>
          <p:cNvPr id="6" name="AutoShape 9"/>
          <p:cNvSpPr>
            <a:spLocks/>
          </p:cNvSpPr>
          <p:nvPr/>
        </p:nvSpPr>
        <p:spPr bwMode="auto">
          <a:xfrm>
            <a:off x="2362200" y="3352800"/>
            <a:ext cx="152400" cy="2133600"/>
          </a:xfrm>
          <a:prstGeom prst="leftBracket">
            <a:avLst>
              <a:gd name="adj" fmla="val 208333"/>
            </a:avLst>
          </a:prstGeom>
          <a:noFill/>
          <a:ln w="19050">
            <a:solidFill>
              <a:srgbClr val="FF0000"/>
            </a:solidFill>
            <a:round/>
            <a:headEnd/>
            <a:tailEnd/>
          </a:ln>
        </p:spPr>
        <p:txBody>
          <a:bodyPr wrap="none" anchor="ctr"/>
          <a:lstStyle/>
          <a:p>
            <a:endParaRPr lang="en-US"/>
          </a:p>
        </p:txBody>
      </p:sp>
    </p:spTree>
    <p:extLst>
      <p:ext uri="{BB962C8B-B14F-4D97-AF65-F5344CB8AC3E}">
        <p14:creationId xmlns:p14="http://schemas.microsoft.com/office/powerpoint/2010/main" val="60233887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686800" cy="990600"/>
          </a:xfrm>
        </p:spPr>
        <p:txBody>
          <a:bodyPr/>
          <a:lstStyle/>
          <a:p>
            <a:r>
              <a:rPr lang="en-US" b="1" dirty="0"/>
              <a:t>J</a:t>
            </a:r>
            <a:r>
              <a:rPr lang="en-US" b="1" dirty="0" smtClean="0"/>
              <a:t>-1 </a:t>
            </a:r>
            <a:r>
              <a:rPr lang="en-US" b="1" dirty="0"/>
              <a:t>On-Campus Employment</a:t>
            </a:r>
            <a:r>
              <a:rPr lang="en-US" b="1" dirty="0" smtClean="0"/>
              <a:t>/</a:t>
            </a:r>
            <a:br>
              <a:rPr lang="en-US" b="1" dirty="0" smtClean="0"/>
            </a:br>
            <a:r>
              <a:rPr lang="en-US" b="1" dirty="0" smtClean="0"/>
              <a:t>Fellowship Authorization Form</a:t>
            </a:r>
            <a:endParaRPr lang="en-US" b="1" dirty="0"/>
          </a:p>
        </p:txBody>
      </p:sp>
      <p:sp>
        <p:nvSpPr>
          <p:cNvPr id="9" name="AutoShape 9"/>
          <p:cNvSpPr>
            <a:spLocks/>
          </p:cNvSpPr>
          <p:nvPr/>
        </p:nvSpPr>
        <p:spPr bwMode="auto">
          <a:xfrm>
            <a:off x="1981200" y="1371600"/>
            <a:ext cx="152400" cy="2743200"/>
          </a:xfrm>
          <a:prstGeom prst="leftBracket">
            <a:avLst>
              <a:gd name="adj" fmla="val 208333"/>
            </a:avLst>
          </a:prstGeom>
          <a:noFill/>
          <a:ln w="19050">
            <a:solidFill>
              <a:srgbClr val="FF0000"/>
            </a:solidFill>
            <a:round/>
            <a:headEnd/>
            <a:tailEnd/>
          </a:ln>
        </p:spPr>
        <p:txBody>
          <a:bodyPr wrap="none" anchor="ctr"/>
          <a:lstStyle/>
          <a:p>
            <a:endParaRPr lang="en-US"/>
          </a:p>
        </p:txBody>
      </p:sp>
      <p:pic>
        <p:nvPicPr>
          <p:cNvPr id="2050" name="Picture 2"/>
          <p:cNvPicPr>
            <a:picLocks noGrp="1" noChangeAspect="1" noChangeArrowheads="1"/>
          </p:cNvPicPr>
          <p:nvPr>
            <p:ph sz="quarter" idx="1"/>
          </p:nvPr>
        </p:nvPicPr>
        <p:blipFill>
          <a:blip r:embed="rId3" cstate="print"/>
          <a:srcRect/>
          <a:stretch>
            <a:fillRect/>
          </a:stretch>
        </p:blipFill>
        <p:spPr bwMode="auto">
          <a:xfrm>
            <a:off x="2133600" y="1371600"/>
            <a:ext cx="5200339" cy="4286682"/>
          </a:xfrm>
          <a:prstGeom prst="rect">
            <a:avLst/>
          </a:prstGeom>
          <a:noFill/>
          <a:ln w="9525">
            <a:solidFill>
              <a:schemeClr val="tx1"/>
            </a:solidFill>
            <a:miter lim="800000"/>
            <a:headEnd/>
            <a:tailEnd/>
          </a:ln>
        </p:spPr>
      </p:pic>
      <p:sp>
        <p:nvSpPr>
          <p:cNvPr id="13" name="Text Box 8"/>
          <p:cNvSpPr txBox="1">
            <a:spLocks noChangeArrowheads="1"/>
          </p:cNvSpPr>
          <p:nvPr/>
        </p:nvSpPr>
        <p:spPr bwMode="auto">
          <a:xfrm>
            <a:off x="2438400" y="4800600"/>
            <a:ext cx="2362200" cy="323165"/>
          </a:xfrm>
          <a:prstGeom prst="rect">
            <a:avLst/>
          </a:prstGeom>
          <a:solidFill>
            <a:schemeClr val="bg1"/>
          </a:solidFill>
          <a:ln w="9525">
            <a:noFill/>
            <a:miter lim="800000"/>
            <a:headEnd/>
            <a:tailEnd/>
          </a:ln>
        </p:spPr>
        <p:txBody>
          <a:bodyPr wrap="square">
            <a:spAutoFit/>
          </a:bodyPr>
          <a:lstStyle/>
          <a:p>
            <a:r>
              <a:rPr lang="en-US" sz="1500" b="1" dirty="0" smtClean="0">
                <a:latin typeface="Monotype Corsiva" pitchFamily="66" charset="0"/>
              </a:rPr>
              <a:t>BIO Approval</a:t>
            </a:r>
            <a:endParaRPr lang="en-US" sz="1500" b="1" dirty="0">
              <a:latin typeface="Monotype Corsiva" pitchFamily="66" charset="0"/>
            </a:endParaRPr>
          </a:p>
        </p:txBody>
      </p:sp>
      <p:sp>
        <p:nvSpPr>
          <p:cNvPr id="7" name="Text Box 8"/>
          <p:cNvSpPr txBox="1">
            <a:spLocks noChangeArrowheads="1"/>
          </p:cNvSpPr>
          <p:nvPr/>
        </p:nvSpPr>
        <p:spPr bwMode="auto">
          <a:xfrm>
            <a:off x="381000" y="5628819"/>
            <a:ext cx="8534400" cy="1200329"/>
          </a:xfrm>
          <a:prstGeom prst="rect">
            <a:avLst/>
          </a:prstGeom>
          <a:solidFill>
            <a:schemeClr val="bg1"/>
          </a:solidFill>
          <a:ln w="9525">
            <a:noFill/>
            <a:miter lim="800000"/>
            <a:headEnd/>
            <a:tailEnd/>
          </a:ln>
        </p:spPr>
        <p:txBody>
          <a:bodyPr wrap="square">
            <a:spAutoFit/>
          </a:bodyPr>
          <a:lstStyle/>
          <a:p>
            <a:endParaRPr lang="en-US" sz="1800" dirty="0" smtClean="0">
              <a:latin typeface="Tw Cen MT" pitchFamily="34" charset="0"/>
            </a:endParaRPr>
          </a:p>
          <a:p>
            <a:pPr marL="1260475"/>
            <a:r>
              <a:rPr lang="en-US" sz="1800" dirty="0" smtClean="0">
                <a:latin typeface="Tw Cen MT" pitchFamily="34" charset="0"/>
              </a:rPr>
              <a:t>If </a:t>
            </a:r>
            <a:r>
              <a:rPr lang="en-US" sz="1800" dirty="0" smtClean="0">
                <a:latin typeface="Tw Cen MT" pitchFamily="34" charset="0"/>
              </a:rPr>
              <a:t>receiving a fellowship, the awarding department must </a:t>
            </a:r>
            <a:r>
              <a:rPr lang="en-US" sz="1800" dirty="0" smtClean="0">
                <a:latin typeface="Tw Cen MT" pitchFamily="34" charset="0"/>
              </a:rPr>
              <a:t/>
            </a:r>
            <a:br>
              <a:rPr lang="en-US" sz="1800" dirty="0" smtClean="0">
                <a:latin typeface="Tw Cen MT" pitchFamily="34" charset="0"/>
              </a:rPr>
            </a:br>
            <a:r>
              <a:rPr lang="en-US" sz="1800" dirty="0" smtClean="0">
                <a:latin typeface="Tw Cen MT" pitchFamily="34" charset="0"/>
              </a:rPr>
              <a:t>input </a:t>
            </a:r>
            <a:r>
              <a:rPr lang="en-US" sz="1800" dirty="0" smtClean="0">
                <a:latin typeface="Tw Cen MT" pitchFamily="34" charset="0"/>
              </a:rPr>
              <a:t>the semester(s) that the student will be receiving the award</a:t>
            </a:r>
            <a:r>
              <a:rPr lang="en-US" sz="1800" dirty="0" smtClean="0">
                <a:latin typeface="Tw Cen MT" pitchFamily="34" charset="0"/>
              </a:rPr>
              <a:t>.</a:t>
            </a:r>
          </a:p>
          <a:p>
            <a:endParaRPr lang="en-US" sz="1800" dirty="0">
              <a:latin typeface="Tw Cen MT" pitchFamily="34" charset="0"/>
            </a:endParaRPr>
          </a:p>
        </p:txBody>
      </p:sp>
    </p:spTree>
    <p:extLst>
      <p:ext uri="{BB962C8B-B14F-4D97-AF65-F5344CB8AC3E}">
        <p14:creationId xmlns:p14="http://schemas.microsoft.com/office/powerpoint/2010/main" val="60233887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F-1 On Campus Employment</a:t>
            </a:r>
            <a:endParaRPr lang="en-US" b="1" dirty="0"/>
          </a:p>
        </p:txBody>
      </p:sp>
      <p:sp>
        <p:nvSpPr>
          <p:cNvPr id="3" name="Content Placeholder 2"/>
          <p:cNvSpPr>
            <a:spLocks noGrp="1"/>
          </p:cNvSpPr>
          <p:nvPr>
            <p:ph sz="quarter" idx="1"/>
          </p:nvPr>
        </p:nvSpPr>
        <p:spPr/>
        <p:txBody>
          <a:bodyPr/>
          <a:lstStyle/>
          <a:p>
            <a:r>
              <a:rPr lang="en-US" sz="4400" b="1" dirty="0" smtClean="0"/>
              <a:t>No special authorization needed</a:t>
            </a:r>
          </a:p>
          <a:p>
            <a:r>
              <a:rPr lang="en-US" sz="4400" b="1" dirty="0" smtClean="0"/>
              <a:t>Social Security Letter</a:t>
            </a:r>
          </a:p>
          <a:p>
            <a:pPr lvl="1"/>
            <a:r>
              <a:rPr lang="en-US" dirty="0" smtClean="0"/>
              <a:t>Template on BIO website</a:t>
            </a:r>
          </a:p>
          <a:p>
            <a:pPr lvl="1"/>
            <a:r>
              <a:rPr lang="en-US" dirty="0" smtClean="0"/>
              <a:t>Letter issued by hiring department</a:t>
            </a:r>
          </a:p>
          <a:p>
            <a:pPr lvl="1"/>
            <a:r>
              <a:rPr lang="en-US" dirty="0" smtClean="0"/>
              <a:t>Endorsed by BIO</a:t>
            </a:r>
          </a:p>
          <a:p>
            <a:pPr lvl="1"/>
            <a:r>
              <a:rPr lang="en-US" dirty="0" smtClean="0"/>
              <a:t>Submitted by student to SSA</a:t>
            </a:r>
            <a:endParaRPr lang="en-US" dirty="0"/>
          </a:p>
        </p:txBody>
      </p:sp>
      <p:pic>
        <p:nvPicPr>
          <p:cNvPr id="4" name="Content Placeholder 5" descr="fei3.jpg"/>
          <p:cNvPicPr>
            <a:picLocks noChangeAspect="1"/>
          </p:cNvPicPr>
          <p:nvPr/>
        </p:nvPicPr>
        <p:blipFill rotWithShape="1">
          <a:blip r:embed="rId2" cstate="print"/>
          <a:srcRect r="26084"/>
          <a:stretch/>
        </p:blipFill>
        <p:spPr bwMode="auto">
          <a:xfrm>
            <a:off x="6096000" y="2514600"/>
            <a:ext cx="2534575" cy="2971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153400" cy="990600"/>
          </a:xfrm>
        </p:spPr>
        <p:txBody>
          <a:bodyPr/>
          <a:lstStyle/>
          <a:p>
            <a:r>
              <a:rPr lang="en-US" b="1" dirty="0" smtClean="0"/>
              <a:t>Social Security Template Letter</a:t>
            </a:r>
            <a:endParaRPr lang="en-US" b="1" dirty="0"/>
          </a:p>
        </p:txBody>
      </p:sp>
      <p:sp>
        <p:nvSpPr>
          <p:cNvPr id="5" name="Content Placeholder 2"/>
          <p:cNvSpPr txBox="1">
            <a:spLocks/>
          </p:cNvSpPr>
          <p:nvPr/>
        </p:nvSpPr>
        <p:spPr bwMode="auto">
          <a:xfrm>
            <a:off x="609600" y="1600200"/>
            <a:ext cx="8305800" cy="5029200"/>
          </a:xfrm>
          <a:prstGeom prst="rect">
            <a:avLst/>
          </a:prstGeom>
          <a:solidFill>
            <a:schemeClr val="bg1"/>
          </a:solidFill>
          <a:ln w="9525">
            <a:solidFill>
              <a:srgbClr val="80A9CA"/>
            </a:solidFill>
            <a:miter lim="800000"/>
            <a:headEnd/>
            <a:tailEnd/>
          </a:ln>
        </p:spPr>
        <p:txBody>
          <a:bodyPr vert="horz" wrap="square" lIns="91440" tIns="45720" rIns="91440" bIns="45720" numCol="1" anchor="t" anchorCtr="0" compatLnSpc="1">
            <a:prstTxWarp prst="textNoShape">
              <a:avLst/>
            </a:prstTxWarp>
          </a:bodyPr>
          <a:lstStyle/>
          <a:p>
            <a:pPr algn="ctr"/>
            <a:r>
              <a:rPr lang="en-US" sz="1500" dirty="0" smtClean="0"/>
              <a:t>[</a:t>
            </a:r>
            <a:r>
              <a:rPr lang="en-US" sz="1500" i="1" dirty="0" smtClean="0"/>
              <a:t>Use Business Letterhead Stationary</a:t>
            </a:r>
            <a:r>
              <a:rPr lang="en-US" sz="1500" dirty="0" smtClean="0"/>
              <a:t>]</a:t>
            </a:r>
          </a:p>
          <a:p>
            <a:pPr algn="ctr"/>
            <a:endParaRPr lang="en-US" sz="1500" dirty="0" smtClean="0"/>
          </a:p>
          <a:p>
            <a:r>
              <a:rPr lang="en-US" sz="1500" b="1" dirty="0" smtClean="0">
                <a:solidFill>
                  <a:schemeClr val="accent2">
                    <a:lumMod val="75000"/>
                  </a:schemeClr>
                </a:solidFill>
              </a:rPr>
              <a:t>[Date—current within last 30 days]</a:t>
            </a:r>
            <a:r>
              <a:rPr lang="en-US" sz="1500" dirty="0" smtClean="0"/>
              <a:t> </a:t>
            </a:r>
          </a:p>
          <a:p>
            <a:endParaRPr lang="en-US" sz="1500" dirty="0" smtClean="0"/>
          </a:p>
          <a:p>
            <a:r>
              <a:rPr lang="en-US" sz="1500" dirty="0" smtClean="0"/>
              <a:t>To Whom It May Concern:</a:t>
            </a:r>
          </a:p>
          <a:p>
            <a:endParaRPr lang="en-US" sz="1500" dirty="0" smtClean="0"/>
          </a:p>
          <a:p>
            <a:r>
              <a:rPr lang="en-US" sz="1500" dirty="0" smtClean="0"/>
              <a:t>This letter is to certify that </a:t>
            </a:r>
            <a:r>
              <a:rPr lang="en-US" sz="1500" b="1" dirty="0" smtClean="0">
                <a:solidFill>
                  <a:schemeClr val="accent2">
                    <a:lumMod val="75000"/>
                  </a:schemeClr>
                </a:solidFill>
              </a:rPr>
              <a:t>[</a:t>
            </a:r>
            <a:r>
              <a:rPr lang="en-US" sz="1500" b="1" i="1" dirty="0" smtClean="0">
                <a:solidFill>
                  <a:schemeClr val="accent2">
                    <a:lumMod val="75000"/>
                  </a:schemeClr>
                </a:solidFill>
              </a:rPr>
              <a:t>student’s name</a:t>
            </a:r>
            <a:r>
              <a:rPr lang="en-US" sz="1500" b="1" dirty="0" smtClean="0">
                <a:solidFill>
                  <a:schemeClr val="accent2">
                    <a:lumMod val="75000"/>
                  </a:schemeClr>
                </a:solidFill>
              </a:rPr>
              <a:t>] </a:t>
            </a:r>
            <a:r>
              <a:rPr lang="en-US" sz="1500" dirty="0" smtClean="0"/>
              <a:t>is enrolled as a full-time student pursuing a </a:t>
            </a:r>
            <a:r>
              <a:rPr lang="en-US" sz="1500" b="1" dirty="0" smtClean="0">
                <a:solidFill>
                  <a:schemeClr val="accent2">
                    <a:lumMod val="75000"/>
                  </a:schemeClr>
                </a:solidFill>
              </a:rPr>
              <a:t>[</a:t>
            </a:r>
            <a:r>
              <a:rPr lang="en-US" sz="1500" b="1" i="1" dirty="0" smtClean="0">
                <a:solidFill>
                  <a:schemeClr val="accent2">
                    <a:lumMod val="75000"/>
                  </a:schemeClr>
                </a:solidFill>
              </a:rPr>
              <a:t>degree level</a:t>
            </a:r>
            <a:r>
              <a:rPr lang="en-US" sz="1500" b="1" dirty="0" smtClean="0">
                <a:solidFill>
                  <a:schemeClr val="accent2">
                    <a:lumMod val="75000"/>
                  </a:schemeClr>
                </a:solidFill>
              </a:rPr>
              <a:t>] </a:t>
            </a:r>
            <a:r>
              <a:rPr lang="en-US" sz="1500" dirty="0" smtClean="0"/>
              <a:t>in </a:t>
            </a:r>
            <a:r>
              <a:rPr lang="en-US" sz="1500" b="1" dirty="0" smtClean="0">
                <a:solidFill>
                  <a:schemeClr val="accent2">
                    <a:lumMod val="75000"/>
                  </a:schemeClr>
                </a:solidFill>
              </a:rPr>
              <a:t>[</a:t>
            </a:r>
            <a:r>
              <a:rPr lang="en-US" sz="1500" b="1" i="1" dirty="0" smtClean="0">
                <a:solidFill>
                  <a:schemeClr val="accent2">
                    <a:lumMod val="75000"/>
                  </a:schemeClr>
                </a:solidFill>
              </a:rPr>
              <a:t>major</a:t>
            </a:r>
            <a:r>
              <a:rPr lang="en-US" sz="1500" b="1" dirty="0" smtClean="0">
                <a:solidFill>
                  <a:schemeClr val="accent2">
                    <a:lumMod val="75000"/>
                  </a:schemeClr>
                </a:solidFill>
              </a:rPr>
              <a:t>] </a:t>
            </a:r>
            <a:r>
              <a:rPr lang="en-US" sz="1500" dirty="0" smtClean="0"/>
              <a:t>at the University of California, Berkeley. </a:t>
            </a:r>
          </a:p>
          <a:p>
            <a:endParaRPr lang="en-US" sz="1500" dirty="0" smtClean="0"/>
          </a:p>
          <a:p>
            <a:r>
              <a:rPr lang="en-US" sz="1500" b="1" dirty="0" smtClean="0">
                <a:solidFill>
                  <a:schemeClr val="accent2">
                    <a:lumMod val="75000"/>
                  </a:schemeClr>
                </a:solidFill>
              </a:rPr>
              <a:t>[</a:t>
            </a:r>
            <a:r>
              <a:rPr lang="en-US" sz="1500" b="1" i="1" dirty="0" smtClean="0">
                <a:solidFill>
                  <a:schemeClr val="accent2">
                    <a:lumMod val="75000"/>
                  </a:schemeClr>
                </a:solidFill>
              </a:rPr>
              <a:t>Student’s name</a:t>
            </a:r>
            <a:r>
              <a:rPr lang="en-US" sz="1500" b="1" dirty="0" smtClean="0">
                <a:solidFill>
                  <a:schemeClr val="accent2">
                    <a:lumMod val="75000"/>
                  </a:schemeClr>
                </a:solidFill>
              </a:rPr>
              <a:t>] </a:t>
            </a:r>
            <a:r>
              <a:rPr lang="en-US" sz="1500" dirty="0" smtClean="0"/>
              <a:t>will be working </a:t>
            </a:r>
            <a:r>
              <a:rPr lang="en-US" sz="1500" b="1" dirty="0" smtClean="0">
                <a:solidFill>
                  <a:schemeClr val="accent2">
                    <a:lumMod val="75000"/>
                  </a:schemeClr>
                </a:solidFill>
              </a:rPr>
              <a:t>[</a:t>
            </a:r>
            <a:r>
              <a:rPr lang="en-US" sz="1500" b="1" i="1" dirty="0" smtClean="0">
                <a:solidFill>
                  <a:schemeClr val="accent2">
                    <a:lumMod val="75000"/>
                  </a:schemeClr>
                </a:solidFill>
              </a:rPr>
              <a:t>full-time / part-time</a:t>
            </a:r>
            <a:r>
              <a:rPr lang="en-US" sz="1500" b="1" dirty="0" smtClean="0">
                <a:solidFill>
                  <a:schemeClr val="accent2">
                    <a:lumMod val="75000"/>
                  </a:schemeClr>
                </a:solidFill>
              </a:rPr>
              <a:t>] </a:t>
            </a:r>
            <a:r>
              <a:rPr lang="en-US" sz="1500" dirty="0" smtClean="0"/>
              <a:t>at </a:t>
            </a:r>
            <a:r>
              <a:rPr lang="en-US" sz="1500" b="1" dirty="0" smtClean="0">
                <a:solidFill>
                  <a:schemeClr val="accent2">
                    <a:lumMod val="75000"/>
                  </a:schemeClr>
                </a:solidFill>
              </a:rPr>
              <a:t>[</a:t>
            </a:r>
            <a:r>
              <a:rPr lang="en-US" sz="1500" b="1" i="1" dirty="0" smtClean="0">
                <a:solidFill>
                  <a:schemeClr val="accent2">
                    <a:lumMod val="75000"/>
                  </a:schemeClr>
                </a:solidFill>
              </a:rPr>
              <a:t>name of employer</a:t>
            </a:r>
            <a:r>
              <a:rPr lang="en-US" sz="1500" b="1" dirty="0" smtClean="0">
                <a:solidFill>
                  <a:schemeClr val="accent2">
                    <a:lumMod val="75000"/>
                  </a:schemeClr>
                </a:solidFill>
              </a:rPr>
              <a:t>]</a:t>
            </a:r>
            <a:r>
              <a:rPr lang="en-US" sz="1500" dirty="0" smtClean="0"/>
              <a:t>.  </a:t>
            </a:r>
            <a:r>
              <a:rPr lang="en-US" sz="1500" b="1" dirty="0" smtClean="0">
                <a:solidFill>
                  <a:schemeClr val="accent2">
                    <a:lumMod val="75000"/>
                  </a:schemeClr>
                </a:solidFill>
              </a:rPr>
              <a:t>[</a:t>
            </a:r>
            <a:r>
              <a:rPr lang="en-US" sz="1500" b="1" i="1" dirty="0" smtClean="0">
                <a:solidFill>
                  <a:schemeClr val="accent2">
                    <a:lumMod val="75000"/>
                  </a:schemeClr>
                </a:solidFill>
              </a:rPr>
              <a:t>His/her</a:t>
            </a:r>
            <a:r>
              <a:rPr lang="en-US" sz="1500" b="1" dirty="0" smtClean="0">
                <a:solidFill>
                  <a:schemeClr val="accent2">
                    <a:lumMod val="75000"/>
                  </a:schemeClr>
                </a:solidFill>
              </a:rPr>
              <a:t>] </a:t>
            </a:r>
            <a:r>
              <a:rPr lang="en-US" sz="1500" dirty="0" smtClean="0"/>
              <a:t>job will be to </a:t>
            </a:r>
            <a:r>
              <a:rPr lang="en-US" sz="1500" b="1" dirty="0" smtClean="0">
                <a:solidFill>
                  <a:schemeClr val="accent2">
                    <a:lumMod val="75000"/>
                  </a:schemeClr>
                </a:solidFill>
              </a:rPr>
              <a:t>[</a:t>
            </a:r>
            <a:r>
              <a:rPr lang="en-US" sz="1500" b="1" i="1" dirty="0" smtClean="0">
                <a:solidFill>
                  <a:schemeClr val="accent2">
                    <a:lumMod val="75000"/>
                  </a:schemeClr>
                </a:solidFill>
              </a:rPr>
              <a:t>describe job</a:t>
            </a:r>
            <a:r>
              <a:rPr lang="en-US" sz="1500" b="1" dirty="0" smtClean="0">
                <a:solidFill>
                  <a:schemeClr val="accent2">
                    <a:lumMod val="75000"/>
                  </a:schemeClr>
                </a:solidFill>
              </a:rPr>
              <a:t>]</a:t>
            </a:r>
            <a:r>
              <a:rPr lang="en-US" sz="1500" dirty="0" smtClean="0"/>
              <a:t>.  </a:t>
            </a:r>
            <a:r>
              <a:rPr lang="en-US" sz="1500" b="1" dirty="0" smtClean="0">
                <a:solidFill>
                  <a:schemeClr val="accent2">
                    <a:lumMod val="75000"/>
                  </a:schemeClr>
                </a:solidFill>
              </a:rPr>
              <a:t>[</a:t>
            </a:r>
            <a:r>
              <a:rPr lang="en-US" sz="1500" b="1" i="1" dirty="0" smtClean="0">
                <a:solidFill>
                  <a:schemeClr val="accent2">
                    <a:lumMod val="75000"/>
                  </a:schemeClr>
                </a:solidFill>
              </a:rPr>
              <a:t>His/her</a:t>
            </a:r>
            <a:r>
              <a:rPr lang="en-US" sz="1500" b="1" dirty="0" smtClean="0">
                <a:solidFill>
                  <a:schemeClr val="accent2">
                    <a:lumMod val="75000"/>
                  </a:schemeClr>
                </a:solidFill>
              </a:rPr>
              <a:t>] </a:t>
            </a:r>
            <a:r>
              <a:rPr lang="en-US" sz="1500" dirty="0" smtClean="0"/>
              <a:t>employment start date is </a:t>
            </a:r>
            <a:r>
              <a:rPr lang="en-US" sz="1500" b="1" dirty="0" smtClean="0">
                <a:solidFill>
                  <a:schemeClr val="accent2">
                    <a:lumMod val="75000"/>
                  </a:schemeClr>
                </a:solidFill>
              </a:rPr>
              <a:t>[</a:t>
            </a:r>
            <a:r>
              <a:rPr lang="en-US" sz="1500" b="1" i="1" dirty="0" smtClean="0">
                <a:solidFill>
                  <a:schemeClr val="accent2">
                    <a:lumMod val="75000"/>
                  </a:schemeClr>
                </a:solidFill>
              </a:rPr>
              <a:t>date</a:t>
            </a:r>
            <a:r>
              <a:rPr lang="en-US" sz="1500" b="1" dirty="0" smtClean="0">
                <a:solidFill>
                  <a:schemeClr val="accent2">
                    <a:lumMod val="75000"/>
                  </a:schemeClr>
                </a:solidFill>
              </a:rPr>
              <a:t>]</a:t>
            </a:r>
            <a:r>
              <a:rPr lang="en-US" sz="1500" dirty="0" smtClean="0"/>
              <a:t>.</a:t>
            </a:r>
          </a:p>
          <a:p>
            <a:endParaRPr lang="en-US" sz="1500" dirty="0" smtClean="0"/>
          </a:p>
          <a:p>
            <a:r>
              <a:rPr lang="en-US" sz="1500" dirty="0" smtClean="0"/>
              <a:t>For additional information, please contact the student’s supervisor, </a:t>
            </a:r>
            <a:r>
              <a:rPr lang="en-US" sz="1500" b="1" dirty="0" smtClean="0">
                <a:solidFill>
                  <a:schemeClr val="accent2">
                    <a:lumMod val="75000"/>
                  </a:schemeClr>
                </a:solidFill>
              </a:rPr>
              <a:t> [</a:t>
            </a:r>
            <a:r>
              <a:rPr lang="en-US" sz="1500" b="1" i="1" dirty="0" smtClean="0">
                <a:solidFill>
                  <a:schemeClr val="accent2">
                    <a:lumMod val="75000"/>
                  </a:schemeClr>
                </a:solidFill>
              </a:rPr>
              <a:t>name of supervisor</a:t>
            </a:r>
            <a:r>
              <a:rPr lang="en-US" sz="1500" b="1" dirty="0" smtClean="0">
                <a:solidFill>
                  <a:schemeClr val="accent2">
                    <a:lumMod val="75000"/>
                  </a:schemeClr>
                </a:solidFill>
              </a:rPr>
              <a:t>] </a:t>
            </a:r>
            <a:r>
              <a:rPr lang="en-US" sz="1500" dirty="0" smtClean="0"/>
              <a:t>at </a:t>
            </a:r>
            <a:r>
              <a:rPr lang="en-US" sz="1500" b="1" dirty="0" smtClean="0">
                <a:solidFill>
                  <a:schemeClr val="accent2">
                    <a:lumMod val="75000"/>
                  </a:schemeClr>
                </a:solidFill>
              </a:rPr>
              <a:t>[</a:t>
            </a:r>
            <a:r>
              <a:rPr lang="en-US" sz="1500" b="1" i="1" dirty="0" smtClean="0">
                <a:solidFill>
                  <a:schemeClr val="accent2">
                    <a:lumMod val="75000"/>
                  </a:schemeClr>
                </a:solidFill>
              </a:rPr>
              <a:t>telephone number</a:t>
            </a:r>
            <a:r>
              <a:rPr lang="en-US" sz="1500" b="1" dirty="0" smtClean="0">
                <a:solidFill>
                  <a:schemeClr val="accent2">
                    <a:lumMod val="75000"/>
                  </a:schemeClr>
                </a:solidFill>
              </a:rPr>
              <a:t>]</a:t>
            </a:r>
            <a:r>
              <a:rPr lang="en-US" sz="1500" dirty="0" smtClean="0"/>
              <a:t>.</a:t>
            </a:r>
          </a:p>
          <a:p>
            <a:r>
              <a:rPr lang="en-US" sz="1500" dirty="0" smtClean="0"/>
              <a:t>Sincerely,</a:t>
            </a:r>
            <a:br>
              <a:rPr lang="en-US" sz="1500" dirty="0" smtClean="0"/>
            </a:br>
            <a:r>
              <a:rPr lang="en-US" sz="1500" b="1" dirty="0" smtClean="0">
                <a:solidFill>
                  <a:schemeClr val="accent2">
                    <a:lumMod val="75000"/>
                  </a:schemeClr>
                </a:solidFill>
              </a:rPr>
              <a:t>[</a:t>
            </a:r>
            <a:r>
              <a:rPr lang="en-US" sz="1500" b="1" i="1" dirty="0" smtClean="0">
                <a:solidFill>
                  <a:schemeClr val="accent2">
                    <a:lumMod val="75000"/>
                  </a:schemeClr>
                </a:solidFill>
              </a:rPr>
              <a:t>Signature</a:t>
            </a:r>
            <a:r>
              <a:rPr lang="en-US" sz="1500" b="1" dirty="0" smtClean="0">
                <a:solidFill>
                  <a:schemeClr val="accent2">
                    <a:lumMod val="75000"/>
                  </a:schemeClr>
                </a:solidFill>
              </a:rPr>
              <a:t>]      </a:t>
            </a:r>
            <a:br>
              <a:rPr lang="en-US" sz="1500" b="1" dirty="0" smtClean="0">
                <a:solidFill>
                  <a:schemeClr val="accent2">
                    <a:lumMod val="75000"/>
                  </a:schemeClr>
                </a:solidFill>
              </a:rPr>
            </a:br>
            <a:r>
              <a:rPr lang="en-US" sz="1500" b="1" dirty="0" smtClean="0">
                <a:solidFill>
                  <a:schemeClr val="accent2">
                    <a:lumMod val="75000"/>
                  </a:schemeClr>
                </a:solidFill>
              </a:rPr>
              <a:t>[Name of Author]</a:t>
            </a:r>
            <a:br>
              <a:rPr lang="en-US" sz="1500" b="1" dirty="0" smtClean="0">
                <a:solidFill>
                  <a:schemeClr val="accent2">
                    <a:lumMod val="75000"/>
                  </a:schemeClr>
                </a:solidFill>
              </a:rPr>
            </a:br>
            <a:r>
              <a:rPr lang="en-US" sz="1500" b="1" dirty="0" smtClean="0">
                <a:solidFill>
                  <a:schemeClr val="accent2">
                    <a:lumMod val="75000"/>
                  </a:schemeClr>
                </a:solidFill>
              </a:rPr>
              <a:t>[Title] </a:t>
            </a:r>
            <a:r>
              <a:rPr lang="en-US" sz="1500" dirty="0" smtClean="0"/>
              <a:t>   </a:t>
            </a:r>
          </a:p>
          <a:p>
            <a:r>
              <a:rPr lang="en-US" sz="1500" dirty="0" smtClean="0"/>
              <a:t>                                                                              </a:t>
            </a:r>
          </a:p>
          <a:p>
            <a:r>
              <a:rPr lang="en-US" sz="1500" i="1" dirty="0" smtClean="0"/>
              <a:t>Stamp and Signature of</a:t>
            </a:r>
            <a:r>
              <a:rPr lang="en-US" sz="1500" dirty="0" smtClean="0"/>
              <a:t/>
            </a:r>
            <a:br>
              <a:rPr lang="en-US" sz="1500" dirty="0" smtClean="0"/>
            </a:br>
            <a:r>
              <a:rPr lang="en-US" sz="1500" i="1" dirty="0" smtClean="0"/>
              <a:t>Berkeley International Office Adviser</a:t>
            </a:r>
            <a:endParaRPr lang="en-US" sz="1500"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685800" y="228600"/>
            <a:ext cx="7772400" cy="1143000"/>
          </a:xfrm>
        </p:spPr>
        <p:txBody>
          <a:bodyPr/>
          <a:lstStyle/>
          <a:p>
            <a:pPr eaLnBrk="1" hangingPunct="1"/>
            <a:r>
              <a:rPr lang="en-US" sz="5400" b="1" dirty="0" smtClean="0"/>
              <a:t>Today’s Agenda</a:t>
            </a:r>
          </a:p>
        </p:txBody>
      </p:sp>
      <p:sp>
        <p:nvSpPr>
          <p:cNvPr id="12291" name="Rectangle 3"/>
          <p:cNvSpPr>
            <a:spLocks noGrp="1" noChangeArrowheads="1"/>
          </p:cNvSpPr>
          <p:nvPr>
            <p:ph sz="quarter" idx="1"/>
          </p:nvPr>
        </p:nvSpPr>
        <p:spPr>
          <a:xfrm>
            <a:off x="731837" y="1828800"/>
            <a:ext cx="8412163" cy="2895600"/>
          </a:xfrm>
        </p:spPr>
        <p:txBody>
          <a:bodyPr/>
          <a:lstStyle/>
          <a:p>
            <a:pPr eaLnBrk="1" hangingPunct="1"/>
            <a:r>
              <a:rPr lang="en-US" sz="3200" dirty="0" smtClean="0"/>
              <a:t>Intended outcomes</a:t>
            </a:r>
          </a:p>
          <a:p>
            <a:pPr eaLnBrk="1" hangingPunct="1"/>
            <a:r>
              <a:rPr lang="en-US" sz="3200" dirty="0" smtClean="0"/>
              <a:t>International students at Berkeley </a:t>
            </a:r>
          </a:p>
          <a:p>
            <a:pPr eaLnBrk="1" hangingPunct="1"/>
            <a:r>
              <a:rPr lang="en-US" sz="3200" dirty="0" smtClean="0"/>
              <a:t>Overview of common requests</a:t>
            </a:r>
          </a:p>
          <a:p>
            <a:pPr lvl="1" eaLnBrk="1" hangingPunct="1">
              <a:lnSpc>
                <a:spcPct val="90000"/>
              </a:lnSpc>
              <a:buNone/>
            </a:pPr>
            <a:endParaRPr lang="en-US" dirty="0" smtClean="0"/>
          </a:p>
          <a:p>
            <a:pPr eaLnBrk="1" hangingPunct="1">
              <a:lnSpc>
                <a:spcPct val="90000"/>
              </a:lnSpc>
              <a:buNone/>
            </a:pPr>
            <a:endParaRPr lang="en-US" sz="2400" dirty="0" smtClean="0"/>
          </a:p>
          <a:p>
            <a:pPr lvl="1" eaLnBrk="1" hangingPunct="1">
              <a:lnSpc>
                <a:spcPct val="90000"/>
              </a:lnSpc>
            </a:pPr>
            <a:endParaRPr lang="en-US" sz="2000" dirty="0"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685800"/>
            <a:ext cx="7772400" cy="2590800"/>
          </a:xfrm>
        </p:spPr>
        <p:txBody>
          <a:bodyPr>
            <a:normAutofit/>
          </a:bodyPr>
          <a:lstStyle/>
          <a:p>
            <a:pPr eaLnBrk="1" hangingPunct="1">
              <a:defRPr/>
            </a:pPr>
            <a:r>
              <a:rPr lang="en-US" sz="4300" b="1" cap="none" dirty="0" smtClean="0">
                <a:solidFill>
                  <a:schemeClr val="tx1"/>
                </a:solidFill>
              </a:rPr>
              <a:t>F-1 Curricular Practical Training (CPT)</a:t>
            </a:r>
            <a:endParaRPr lang="en-US" sz="4300" cap="none" dirty="0" smtClean="0"/>
          </a:p>
        </p:txBody>
      </p:sp>
    </p:spTree>
    <p:extLst>
      <p:ext uri="{BB962C8B-B14F-4D97-AF65-F5344CB8AC3E}">
        <p14:creationId xmlns:p14="http://schemas.microsoft.com/office/powerpoint/2010/main" val="365878213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09600" y="228600"/>
            <a:ext cx="8153400" cy="990600"/>
          </a:xfrm>
        </p:spPr>
        <p:txBody>
          <a:bodyPr/>
          <a:lstStyle/>
          <a:p>
            <a:r>
              <a:rPr lang="en-US" b="1" dirty="0" smtClean="0"/>
              <a:t>What is F-1 CPT?</a:t>
            </a:r>
          </a:p>
        </p:txBody>
      </p:sp>
      <p:sp>
        <p:nvSpPr>
          <p:cNvPr id="19459" name="Rectangle 5"/>
          <p:cNvSpPr>
            <a:spLocks noGrp="1"/>
          </p:cNvSpPr>
          <p:nvPr>
            <p:ph type="body" idx="4294967295"/>
          </p:nvPr>
        </p:nvSpPr>
        <p:spPr>
          <a:xfrm>
            <a:off x="304800" y="1752600"/>
            <a:ext cx="7010400" cy="4449763"/>
          </a:xfrm>
        </p:spPr>
        <p:txBody>
          <a:bodyPr/>
          <a:lstStyle/>
          <a:p>
            <a:pPr>
              <a:spcAft>
                <a:spcPts val="1200"/>
              </a:spcAft>
            </a:pPr>
            <a:r>
              <a:rPr lang="en-US" sz="3600" dirty="0" smtClean="0"/>
              <a:t>Authorization for eligible F-1 students to gain practical experience in their field of study during degree </a:t>
            </a:r>
            <a:r>
              <a:rPr lang="en-US" sz="3600" dirty="0" smtClean="0"/>
              <a:t>program</a:t>
            </a:r>
            <a:endParaRPr lang="en-US" sz="3600" dirty="0" smtClean="0">
              <a:solidFill>
                <a:srgbClr val="FF0000"/>
              </a:solidFill>
            </a:endParaRPr>
          </a:p>
          <a:p>
            <a:pPr>
              <a:spcAft>
                <a:spcPts val="1200"/>
              </a:spcAft>
            </a:pPr>
            <a:r>
              <a:rPr lang="en-US" sz="3600" dirty="0" smtClean="0"/>
              <a:t>Training must be “</a:t>
            </a:r>
            <a:r>
              <a:rPr lang="en-US" sz="3600" b="1" dirty="0" smtClean="0">
                <a:solidFill>
                  <a:schemeClr val="accent2">
                    <a:lumMod val="75000"/>
                  </a:schemeClr>
                </a:solidFill>
              </a:rPr>
              <a:t>an integral part of an established curriculum</a:t>
            </a:r>
            <a:r>
              <a:rPr lang="en-US" sz="3600" dirty="0" smtClean="0"/>
              <a:t>”</a:t>
            </a:r>
            <a:endParaRPr lang="en-US" sz="3600" dirty="0" smtClean="0">
              <a:solidFill>
                <a:srgbClr val="FF0000"/>
              </a:solidFill>
            </a:endParaRPr>
          </a:p>
          <a:p>
            <a:endParaRPr lang="en-US" dirty="0" smtClean="0">
              <a:solidFill>
                <a:srgbClr val="FF0000"/>
              </a:solidFill>
            </a:endParaRPr>
          </a:p>
          <a:p>
            <a:endParaRPr lang="en-US" dirty="0" smtClean="0"/>
          </a:p>
        </p:txBody>
      </p:sp>
      <p:pic>
        <p:nvPicPr>
          <p:cNvPr id="4" name="Content Placeholder 5" descr="fei3.jpg"/>
          <p:cNvPicPr>
            <a:picLocks noGrp="1" noChangeAspect="1"/>
          </p:cNvPicPr>
          <p:nvPr>
            <p:ph sz="quarter" idx="1"/>
          </p:nvPr>
        </p:nvPicPr>
        <p:blipFill rotWithShape="1">
          <a:blip r:embed="rId3" cstate="print"/>
          <a:srcRect r="21026"/>
          <a:stretch/>
        </p:blipFill>
        <p:spPr>
          <a:xfrm>
            <a:off x="7010400" y="2362200"/>
            <a:ext cx="1925715" cy="2819400"/>
          </a:xfrm>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b="1" dirty="0" smtClean="0"/>
              <a:t>How is the job an integral part of a student’s curriculum?</a:t>
            </a:r>
            <a:endParaRPr lang="en-US" sz="3400" b="1" dirty="0"/>
          </a:p>
        </p:txBody>
      </p:sp>
      <p:sp>
        <p:nvSpPr>
          <p:cNvPr id="3" name="Content Placeholder 2"/>
          <p:cNvSpPr>
            <a:spLocks noGrp="1"/>
          </p:cNvSpPr>
          <p:nvPr>
            <p:ph sz="quarter" idx="1"/>
          </p:nvPr>
        </p:nvSpPr>
        <p:spPr>
          <a:xfrm>
            <a:off x="381000" y="1600200"/>
            <a:ext cx="8534400" cy="3733800"/>
          </a:xfrm>
        </p:spPr>
        <p:txBody>
          <a:bodyPr/>
          <a:lstStyle/>
          <a:p>
            <a:pPr>
              <a:lnSpc>
                <a:spcPct val="90000"/>
              </a:lnSpc>
            </a:pPr>
            <a:endParaRPr lang="en-US" sz="2500" dirty="0" smtClean="0"/>
          </a:p>
          <a:p>
            <a:pPr>
              <a:lnSpc>
                <a:spcPct val="90000"/>
              </a:lnSpc>
            </a:pPr>
            <a:r>
              <a:rPr lang="en-US" sz="3200" b="1" dirty="0" smtClean="0"/>
              <a:t>Course credit – elective internship or independent study within a degree program</a:t>
            </a:r>
          </a:p>
          <a:p>
            <a:pPr lvl="1">
              <a:lnSpc>
                <a:spcPct val="90000"/>
              </a:lnSpc>
            </a:pPr>
            <a:r>
              <a:rPr lang="en-US" dirty="0" smtClean="0"/>
              <a:t>Course enrollment must be concurrent with employment</a:t>
            </a:r>
          </a:p>
          <a:p>
            <a:pPr lvl="1">
              <a:lnSpc>
                <a:spcPct val="90000"/>
              </a:lnSpc>
            </a:pPr>
            <a:r>
              <a:rPr lang="en-US" dirty="0" smtClean="0"/>
              <a:t>Granted on a semester-only basis </a:t>
            </a:r>
          </a:p>
          <a:p>
            <a:pPr lvl="1">
              <a:lnSpc>
                <a:spcPct val="90000"/>
              </a:lnSpc>
              <a:buNone/>
            </a:pPr>
            <a:endParaRPr lang="en-US" sz="2000" dirty="0" smtClean="0"/>
          </a:p>
          <a:p>
            <a:pPr>
              <a:lnSpc>
                <a:spcPct val="90000"/>
              </a:lnSpc>
            </a:pPr>
            <a:r>
              <a:rPr lang="en-US" sz="3200" b="1" dirty="0" smtClean="0"/>
              <a:t>Degree requirement CPT </a:t>
            </a:r>
            <a:r>
              <a:rPr lang="en-US" sz="3200" dirty="0" smtClean="0"/>
              <a:t>– </a:t>
            </a:r>
            <a:r>
              <a:rPr lang="en-US" dirty="0" smtClean="0"/>
              <a:t/>
            </a:r>
            <a:br>
              <a:rPr lang="en-US" dirty="0" smtClean="0"/>
            </a:br>
            <a:r>
              <a:rPr lang="en-US" dirty="0" smtClean="0"/>
              <a:t>graduation </a:t>
            </a:r>
            <a:r>
              <a:rPr lang="en-US" dirty="0" smtClean="0"/>
              <a:t>requirement for all students in the </a:t>
            </a:r>
            <a:r>
              <a:rPr lang="en-US" dirty="0" smtClean="0"/>
              <a:t>program</a:t>
            </a:r>
            <a:endParaRPr lang="en-US" dirty="0" smtClean="0"/>
          </a:p>
          <a:p>
            <a:pPr lvl="1">
              <a:lnSpc>
                <a:spcPct val="90000"/>
              </a:lnSpc>
              <a:buNone/>
            </a:pPr>
            <a:endParaRPr lang="en-US" sz="2000" dirty="0" smtClean="0">
              <a:solidFill>
                <a:srgbClr val="FF0000"/>
              </a:solidFill>
            </a:endParaRPr>
          </a:p>
          <a:p>
            <a:pPr>
              <a:lnSpc>
                <a:spcPct val="90000"/>
              </a:lnSpc>
            </a:pPr>
            <a:endParaRPr lang="en-US" sz="2300" dirty="0" smtClean="0">
              <a:solidFill>
                <a:srgbClr val="FF0000"/>
              </a:solidFill>
            </a:endParaRPr>
          </a:p>
        </p:txBody>
      </p:sp>
    </p:spTree>
    <p:extLst>
      <p:ext uri="{BB962C8B-B14F-4D97-AF65-F5344CB8AC3E}">
        <p14:creationId xmlns:p14="http://schemas.microsoft.com/office/powerpoint/2010/main" val="28515693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534400" cy="990600"/>
          </a:xfrm>
        </p:spPr>
        <p:txBody>
          <a:bodyPr/>
          <a:lstStyle/>
          <a:p>
            <a:r>
              <a:rPr lang="en-US" b="1" dirty="0" smtClean="0"/>
              <a:t>Student’s process at the </a:t>
            </a:r>
            <a:r>
              <a:rPr lang="en-US" b="1" dirty="0"/>
              <a:t>d</a:t>
            </a:r>
            <a:r>
              <a:rPr lang="en-US" b="1" dirty="0" smtClean="0"/>
              <a:t>epartment</a:t>
            </a:r>
            <a:endParaRPr lang="en-US" b="1" dirty="0"/>
          </a:p>
        </p:txBody>
      </p:sp>
      <p:pic>
        <p:nvPicPr>
          <p:cNvPr id="1027" name="Picture 3" descr="C:\Documents and Settings\kshek\Local Settings\Temporary Internet Files\Content.IE5\OO7YRL71\MM900300595[1].gif"/>
          <p:cNvPicPr>
            <a:picLocks noChangeAspect="1" noChangeArrowheads="1" noCrop="1"/>
          </p:cNvPicPr>
          <p:nvPr/>
        </p:nvPicPr>
        <p:blipFill>
          <a:blip r:embed="rId3" cstate="print"/>
          <a:srcRect/>
          <a:stretch>
            <a:fillRect/>
          </a:stretch>
        </p:blipFill>
        <p:spPr bwMode="auto">
          <a:xfrm>
            <a:off x="133444" y="2093181"/>
            <a:ext cx="2228756" cy="1573695"/>
          </a:xfrm>
          <a:prstGeom prst="rect">
            <a:avLst/>
          </a:prstGeom>
          <a:noFill/>
        </p:spPr>
      </p:pic>
      <p:pic>
        <p:nvPicPr>
          <p:cNvPr id="1028" name="Picture 4" descr="C:\Documents and Settings\kshek\Local Settings\Temporary Internet Files\Content.IE5\46QNDLJ5\MC900056794[1].wmf"/>
          <p:cNvPicPr>
            <a:picLocks noChangeAspect="1" noChangeArrowheads="1"/>
          </p:cNvPicPr>
          <p:nvPr/>
        </p:nvPicPr>
        <p:blipFill>
          <a:blip r:embed="rId4" cstate="print"/>
          <a:srcRect/>
          <a:stretch>
            <a:fillRect/>
          </a:stretch>
        </p:blipFill>
        <p:spPr bwMode="auto">
          <a:xfrm>
            <a:off x="6371572" y="1887215"/>
            <a:ext cx="2543828" cy="1873111"/>
          </a:xfrm>
          <a:prstGeom prst="rect">
            <a:avLst/>
          </a:prstGeom>
          <a:noFill/>
        </p:spPr>
      </p:pic>
      <p:sp>
        <p:nvSpPr>
          <p:cNvPr id="8" name="Notched Right Arrow 7"/>
          <p:cNvSpPr/>
          <p:nvPr/>
        </p:nvSpPr>
        <p:spPr>
          <a:xfrm>
            <a:off x="2496173" y="2895600"/>
            <a:ext cx="593460" cy="2971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C:\Documents and Settings\kshek\Local Settings\Temporary Internet Files\Content.IE5\P2J2JZ0E\MM900041010[1].gif"/>
          <p:cNvPicPr>
            <a:picLocks noChangeAspect="1" noChangeArrowheads="1" noCrop="1"/>
          </p:cNvPicPr>
          <p:nvPr/>
        </p:nvPicPr>
        <p:blipFill>
          <a:blip r:embed="rId5" cstate="print"/>
          <a:srcRect/>
          <a:stretch>
            <a:fillRect/>
          </a:stretch>
        </p:blipFill>
        <p:spPr bwMode="auto">
          <a:xfrm>
            <a:off x="3124200" y="1796663"/>
            <a:ext cx="2438400" cy="2166801"/>
          </a:xfrm>
          <a:prstGeom prst="rect">
            <a:avLst/>
          </a:prstGeom>
          <a:noFill/>
        </p:spPr>
      </p:pic>
      <p:sp>
        <p:nvSpPr>
          <p:cNvPr id="13" name="TextBox 12"/>
          <p:cNvSpPr txBox="1"/>
          <p:nvPr/>
        </p:nvSpPr>
        <p:spPr>
          <a:xfrm>
            <a:off x="6140388" y="3829814"/>
            <a:ext cx="3003612" cy="1877437"/>
          </a:xfrm>
          <a:prstGeom prst="rect">
            <a:avLst/>
          </a:prstGeom>
          <a:noFill/>
        </p:spPr>
        <p:txBody>
          <a:bodyPr wrap="square" rtlCol="0">
            <a:spAutoFit/>
          </a:bodyPr>
          <a:lstStyle/>
          <a:p>
            <a:pPr algn="ctr">
              <a:buNone/>
            </a:pPr>
            <a:r>
              <a:rPr lang="en-US" b="1" dirty="0" smtClean="0">
                <a:latin typeface="+mn-lt"/>
              </a:rPr>
              <a:t>Works </a:t>
            </a:r>
            <a:r>
              <a:rPr lang="en-US" b="1" dirty="0" smtClean="0">
                <a:latin typeface="+mn-lt"/>
              </a:rPr>
              <a:t>with </a:t>
            </a:r>
            <a:r>
              <a:rPr lang="en-US" b="1" dirty="0" smtClean="0">
                <a:latin typeface="+mn-lt"/>
              </a:rPr>
              <a:t> department to </a:t>
            </a:r>
            <a:r>
              <a:rPr lang="en-US" b="1" dirty="0" smtClean="0">
                <a:latin typeface="+mn-lt"/>
              </a:rPr>
              <a:t>enroll in course </a:t>
            </a:r>
            <a:r>
              <a:rPr lang="en-US" b="1" dirty="0" smtClean="0">
                <a:latin typeface="+mn-lt"/>
              </a:rPr>
              <a:t>&amp; get </a:t>
            </a:r>
            <a:r>
              <a:rPr lang="en-US" b="1" dirty="0" smtClean="0">
                <a:latin typeface="+mn-lt"/>
              </a:rPr>
              <a:t>CPT </a:t>
            </a:r>
            <a:r>
              <a:rPr lang="en-US" b="1" dirty="0" smtClean="0">
                <a:latin typeface="+mn-lt"/>
              </a:rPr>
              <a:t>form</a:t>
            </a:r>
            <a:r>
              <a:rPr lang="en-US" b="1" dirty="0">
                <a:latin typeface="+mn-lt"/>
              </a:rPr>
              <a:t> </a:t>
            </a:r>
            <a:r>
              <a:rPr lang="en-US" b="1" dirty="0" smtClean="0">
                <a:latin typeface="+mn-lt"/>
              </a:rPr>
              <a:t>signed</a:t>
            </a:r>
            <a:endParaRPr lang="en-US" b="1" dirty="0" smtClean="0">
              <a:latin typeface="+mn-lt"/>
            </a:endParaRPr>
          </a:p>
          <a:p>
            <a:pPr algn="ctr">
              <a:buNone/>
            </a:pPr>
            <a:endParaRPr lang="en-US" sz="2000" dirty="0" smtClean="0">
              <a:latin typeface="+mn-lt"/>
            </a:endParaRPr>
          </a:p>
        </p:txBody>
      </p:sp>
      <p:sp>
        <p:nvSpPr>
          <p:cNvPr id="16" name="TextBox 15"/>
          <p:cNvSpPr txBox="1"/>
          <p:nvPr/>
        </p:nvSpPr>
        <p:spPr>
          <a:xfrm>
            <a:off x="2971800" y="4038600"/>
            <a:ext cx="2819400" cy="1569660"/>
          </a:xfrm>
          <a:prstGeom prst="rect">
            <a:avLst/>
          </a:prstGeom>
          <a:noFill/>
        </p:spPr>
        <p:txBody>
          <a:bodyPr wrap="square" rtlCol="0">
            <a:spAutoFit/>
          </a:bodyPr>
          <a:lstStyle/>
          <a:p>
            <a:pPr algn="ctr"/>
            <a:r>
              <a:rPr lang="en-US" b="1" dirty="0" smtClean="0">
                <a:latin typeface="+mn-lt"/>
              </a:rPr>
              <a:t>Finds faculty </a:t>
            </a:r>
            <a:r>
              <a:rPr lang="en-US" b="1" dirty="0" smtClean="0">
                <a:latin typeface="+mn-lt"/>
              </a:rPr>
              <a:t>to </a:t>
            </a:r>
            <a:r>
              <a:rPr lang="en-US" b="1" dirty="0" smtClean="0">
                <a:latin typeface="+mn-lt"/>
              </a:rPr>
              <a:t>support independent </a:t>
            </a:r>
            <a:r>
              <a:rPr lang="en-US" b="1" dirty="0" smtClean="0">
                <a:latin typeface="+mn-lt"/>
              </a:rPr>
              <a:t>study </a:t>
            </a:r>
            <a:r>
              <a:rPr lang="en-US" b="1" dirty="0" smtClean="0">
                <a:latin typeface="+mn-lt"/>
              </a:rPr>
              <a:t>or internship </a:t>
            </a:r>
            <a:r>
              <a:rPr lang="en-US" b="1" dirty="0" smtClean="0">
                <a:latin typeface="+mn-lt"/>
              </a:rPr>
              <a:t>course</a:t>
            </a:r>
            <a:endParaRPr lang="en-US" b="1" dirty="0">
              <a:latin typeface="+mn-lt"/>
            </a:endParaRPr>
          </a:p>
        </p:txBody>
      </p:sp>
      <p:sp>
        <p:nvSpPr>
          <p:cNvPr id="15" name="TextBox 14"/>
          <p:cNvSpPr txBox="1"/>
          <p:nvPr/>
        </p:nvSpPr>
        <p:spPr>
          <a:xfrm>
            <a:off x="304800" y="3759781"/>
            <a:ext cx="1737581" cy="830997"/>
          </a:xfrm>
          <a:prstGeom prst="rect">
            <a:avLst/>
          </a:prstGeom>
          <a:noFill/>
        </p:spPr>
        <p:txBody>
          <a:bodyPr wrap="square" rtlCol="0">
            <a:spAutoFit/>
          </a:bodyPr>
          <a:lstStyle/>
          <a:p>
            <a:pPr algn="ctr"/>
            <a:r>
              <a:rPr lang="en-US" b="1" dirty="0" smtClean="0">
                <a:latin typeface="Tw Cen MT"/>
              </a:rPr>
              <a:t>Receives </a:t>
            </a:r>
            <a:endParaRPr lang="en-US" b="1" dirty="0" smtClean="0">
              <a:latin typeface="Tw Cen MT"/>
            </a:endParaRPr>
          </a:p>
          <a:p>
            <a:pPr algn="ctr"/>
            <a:r>
              <a:rPr lang="en-US" b="1" dirty="0" smtClean="0">
                <a:latin typeface="Tw Cen MT"/>
              </a:rPr>
              <a:t>job offer</a:t>
            </a:r>
          </a:p>
        </p:txBody>
      </p:sp>
      <p:sp>
        <p:nvSpPr>
          <p:cNvPr id="11" name="Notched Right Arrow 10"/>
          <p:cNvSpPr/>
          <p:nvPr/>
        </p:nvSpPr>
        <p:spPr>
          <a:xfrm>
            <a:off x="5638800" y="2895600"/>
            <a:ext cx="593460" cy="2971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562602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1597152" cy="990600"/>
          </a:xfrm>
        </p:spPr>
        <p:txBody>
          <a:bodyPr/>
          <a:lstStyle/>
          <a:p>
            <a:r>
              <a:rPr lang="en-US" b="1" dirty="0" smtClean="0"/>
              <a:t>CPT</a:t>
            </a:r>
            <a:endParaRPr lang="en-US" b="1" dirty="0"/>
          </a:p>
        </p:txBody>
      </p:sp>
      <p:pic>
        <p:nvPicPr>
          <p:cNvPr id="113668" name="Picture 4"/>
          <p:cNvPicPr>
            <a:picLocks noChangeAspect="1" noChangeArrowheads="1"/>
          </p:cNvPicPr>
          <p:nvPr/>
        </p:nvPicPr>
        <p:blipFill>
          <a:blip r:embed="rId3" cstate="print"/>
          <a:srcRect/>
          <a:stretch>
            <a:fillRect/>
          </a:stretch>
        </p:blipFill>
        <p:spPr bwMode="auto">
          <a:xfrm>
            <a:off x="3581400" y="140563"/>
            <a:ext cx="5393580" cy="6553200"/>
          </a:xfrm>
          <a:prstGeom prst="rect">
            <a:avLst/>
          </a:prstGeom>
          <a:noFill/>
          <a:ln w="9525" cmpd="sng">
            <a:solidFill>
              <a:schemeClr val="tx1"/>
            </a:solidFill>
            <a:miter lim="800000"/>
            <a:headEnd/>
            <a:tailEnd/>
          </a:ln>
        </p:spPr>
      </p:pic>
      <p:sp>
        <p:nvSpPr>
          <p:cNvPr id="4" name="AutoShape 9"/>
          <p:cNvSpPr>
            <a:spLocks/>
          </p:cNvSpPr>
          <p:nvPr/>
        </p:nvSpPr>
        <p:spPr bwMode="auto">
          <a:xfrm>
            <a:off x="3733800" y="4724400"/>
            <a:ext cx="76200" cy="1828800"/>
          </a:xfrm>
          <a:prstGeom prst="leftBracket">
            <a:avLst>
              <a:gd name="adj" fmla="val 208333"/>
            </a:avLst>
          </a:prstGeom>
          <a:noFill/>
          <a:ln w="19050">
            <a:solidFill>
              <a:srgbClr val="FF0000"/>
            </a:solidFill>
            <a:round/>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a:xfrm>
            <a:off x="381000" y="152400"/>
            <a:ext cx="8153400" cy="990600"/>
          </a:xfrm>
        </p:spPr>
        <p:txBody>
          <a:bodyPr/>
          <a:lstStyle/>
          <a:p>
            <a:r>
              <a:rPr lang="en-US" b="1" dirty="0" smtClean="0"/>
              <a:t>CPT Request – </a:t>
            </a:r>
            <a:br>
              <a:rPr lang="en-US" b="1" dirty="0" smtClean="0"/>
            </a:br>
            <a:r>
              <a:rPr lang="en-US" b="1" dirty="0" smtClean="0"/>
              <a:t>Academic Recommendation</a:t>
            </a:r>
          </a:p>
        </p:txBody>
      </p:sp>
      <p:sp>
        <p:nvSpPr>
          <p:cNvPr id="97285" name="Content Placeholder 2"/>
          <p:cNvSpPr>
            <a:spLocks/>
          </p:cNvSpPr>
          <p:nvPr/>
        </p:nvSpPr>
        <p:spPr bwMode="auto">
          <a:xfrm>
            <a:off x="1828800" y="1828800"/>
            <a:ext cx="6781800" cy="533400"/>
          </a:xfrm>
          <a:prstGeom prst="rect">
            <a:avLst/>
          </a:prstGeom>
          <a:noFill/>
          <a:ln w="9525">
            <a:noFill/>
            <a:miter lim="800000"/>
            <a:headEnd/>
            <a:tailEnd/>
          </a:ln>
        </p:spPr>
        <p:txBody>
          <a:bodyPr/>
          <a:lstStyle/>
          <a:p>
            <a:pPr marL="319088" indent="-319088" eaLnBrk="0" hangingPunct="0">
              <a:spcBef>
                <a:spcPts val="700"/>
              </a:spcBef>
              <a:buClr>
                <a:schemeClr val="accent2"/>
              </a:buClr>
              <a:buSzPct val="60000"/>
            </a:pPr>
            <a:r>
              <a:rPr lang="en-US" sz="1800" dirty="0" smtClean="0">
                <a:latin typeface="Tw Cen MT" pitchFamily="34" charset="0"/>
              </a:rPr>
              <a:t>How is the training an integral part of their established curriculum?  </a:t>
            </a:r>
            <a:endParaRPr lang="en-US" sz="1800" dirty="0">
              <a:latin typeface="Tw Cen MT" pitchFamily="34" charset="0"/>
            </a:endParaRPr>
          </a:p>
        </p:txBody>
      </p:sp>
      <p:sp>
        <p:nvSpPr>
          <p:cNvPr id="97286" name="AutoShape 6"/>
          <p:cNvSpPr>
            <a:spLocks/>
          </p:cNvSpPr>
          <p:nvPr/>
        </p:nvSpPr>
        <p:spPr bwMode="auto">
          <a:xfrm>
            <a:off x="1676400" y="2819400"/>
            <a:ext cx="152400" cy="304800"/>
          </a:xfrm>
          <a:prstGeom prst="leftBracket">
            <a:avLst>
              <a:gd name="adj" fmla="val 16667"/>
            </a:avLst>
          </a:prstGeom>
          <a:noFill/>
          <a:ln w="19050">
            <a:solidFill>
              <a:srgbClr val="FF0000"/>
            </a:solidFill>
            <a:round/>
            <a:headEnd/>
            <a:tailEnd/>
          </a:ln>
        </p:spPr>
        <p:txBody>
          <a:bodyPr wrap="none" anchor="ctr"/>
          <a:lstStyle/>
          <a:p>
            <a:endParaRPr lang="en-US"/>
          </a:p>
        </p:txBody>
      </p:sp>
      <p:sp>
        <p:nvSpPr>
          <p:cNvPr id="97288" name="Text Box 8"/>
          <p:cNvSpPr txBox="1">
            <a:spLocks noChangeArrowheads="1"/>
          </p:cNvSpPr>
          <p:nvPr/>
        </p:nvSpPr>
        <p:spPr bwMode="auto">
          <a:xfrm>
            <a:off x="838200" y="5791200"/>
            <a:ext cx="8229600" cy="923330"/>
          </a:xfrm>
          <a:prstGeom prst="rect">
            <a:avLst/>
          </a:prstGeom>
          <a:solidFill>
            <a:schemeClr val="bg1"/>
          </a:solidFill>
          <a:ln w="9525">
            <a:noFill/>
            <a:miter lim="800000"/>
            <a:headEnd/>
            <a:tailEnd/>
          </a:ln>
        </p:spPr>
        <p:txBody>
          <a:bodyPr wrap="square">
            <a:spAutoFit/>
          </a:bodyPr>
          <a:lstStyle/>
          <a:p>
            <a:endParaRPr lang="en-US" sz="1800" dirty="0" smtClean="0">
              <a:latin typeface="Tw Cen MT" pitchFamily="34" charset="0"/>
            </a:endParaRPr>
          </a:p>
          <a:p>
            <a:r>
              <a:rPr lang="en-US" sz="1800" dirty="0" smtClean="0">
                <a:latin typeface="Tw Cen MT" pitchFamily="34" charset="0"/>
              </a:rPr>
              <a:t>How </a:t>
            </a:r>
            <a:r>
              <a:rPr lang="en-US" sz="1800" dirty="0" smtClean="0">
                <a:latin typeface="Tw Cen MT" pitchFamily="34" charset="0"/>
              </a:rPr>
              <a:t>is the training directly related to student’s field of study</a:t>
            </a:r>
            <a:r>
              <a:rPr lang="en-US" sz="1800" dirty="0" smtClean="0">
                <a:latin typeface="Tw Cen MT" pitchFamily="34" charset="0"/>
              </a:rPr>
              <a:t>?</a:t>
            </a:r>
          </a:p>
          <a:p>
            <a:endParaRPr lang="en-US" sz="1800" dirty="0">
              <a:latin typeface="Tw Cen MT" pitchFamily="34" charset="0"/>
            </a:endParaRPr>
          </a:p>
        </p:txBody>
      </p:sp>
      <p:sp>
        <p:nvSpPr>
          <p:cNvPr id="97289" name="AutoShape 9"/>
          <p:cNvSpPr>
            <a:spLocks/>
          </p:cNvSpPr>
          <p:nvPr/>
        </p:nvSpPr>
        <p:spPr bwMode="auto">
          <a:xfrm>
            <a:off x="1676400" y="3810000"/>
            <a:ext cx="76200" cy="1905000"/>
          </a:xfrm>
          <a:prstGeom prst="leftBracket">
            <a:avLst>
              <a:gd name="adj" fmla="val 208333"/>
            </a:avLst>
          </a:prstGeom>
          <a:noFill/>
          <a:ln w="19050">
            <a:solidFill>
              <a:srgbClr val="FF0000"/>
            </a:solidFill>
            <a:round/>
            <a:headEnd/>
            <a:tailEnd/>
          </a:ln>
        </p:spPr>
        <p:txBody>
          <a:bodyPr wrap="none" anchor="ctr"/>
          <a:lstStyle/>
          <a:p>
            <a:endParaRPr lang="en-US"/>
          </a:p>
        </p:txBody>
      </p:sp>
      <p:pic>
        <p:nvPicPr>
          <p:cNvPr id="115714" name="Picture 2"/>
          <p:cNvPicPr>
            <a:picLocks noChangeAspect="1" noChangeArrowheads="1"/>
          </p:cNvPicPr>
          <p:nvPr/>
        </p:nvPicPr>
        <p:blipFill>
          <a:blip r:embed="rId3" cstate="print"/>
          <a:srcRect/>
          <a:stretch>
            <a:fillRect/>
          </a:stretch>
        </p:blipFill>
        <p:spPr bwMode="auto">
          <a:xfrm>
            <a:off x="685800" y="2514600"/>
            <a:ext cx="7810500" cy="3231025"/>
          </a:xfrm>
          <a:prstGeom prst="rect">
            <a:avLst/>
          </a:prstGeom>
          <a:noFill/>
          <a:ln w="9525">
            <a:solidFill>
              <a:schemeClr val="tx1"/>
            </a:solidFill>
            <a:miter lim="800000"/>
            <a:headEnd/>
            <a:tailEnd/>
          </a:ln>
        </p:spPr>
      </p:pic>
      <p:sp>
        <p:nvSpPr>
          <p:cNvPr id="97287" name="AutoShape 7"/>
          <p:cNvSpPr>
            <a:spLocks noChangeArrowheads="1"/>
          </p:cNvSpPr>
          <p:nvPr/>
        </p:nvSpPr>
        <p:spPr bwMode="auto">
          <a:xfrm rot="1471745">
            <a:off x="387987" y="1685001"/>
            <a:ext cx="987456" cy="2573597"/>
          </a:xfrm>
          <a:prstGeom prst="curvedRightArrow">
            <a:avLst>
              <a:gd name="adj1" fmla="val 18067"/>
              <a:gd name="adj2" fmla="val 68067"/>
              <a:gd name="adj3" fmla="val 74236"/>
            </a:avLst>
          </a:prstGeom>
          <a:solidFill>
            <a:srgbClr val="FF0000"/>
          </a:solidFill>
          <a:ln w="19050">
            <a:solidFill>
              <a:srgbClr val="FF0000"/>
            </a:solidFill>
            <a:miter lim="800000"/>
            <a:headEnd/>
            <a:tailEnd/>
          </a:ln>
        </p:spPr>
        <p:txBody>
          <a:bodyPr wrap="none" anchor="ctr"/>
          <a:lstStyle/>
          <a:p>
            <a:endParaRPr lang="en-US"/>
          </a:p>
        </p:txBody>
      </p:sp>
      <p:sp>
        <p:nvSpPr>
          <p:cNvPr id="97291" name="AutoShape 11"/>
          <p:cNvSpPr>
            <a:spLocks noChangeArrowheads="1"/>
          </p:cNvSpPr>
          <p:nvPr/>
        </p:nvSpPr>
        <p:spPr bwMode="auto">
          <a:xfrm rot="362564" flipV="1">
            <a:off x="349904" y="4518986"/>
            <a:ext cx="580535" cy="1626503"/>
          </a:xfrm>
          <a:prstGeom prst="curvedRightArrow">
            <a:avLst>
              <a:gd name="adj1" fmla="val 36000"/>
              <a:gd name="adj2" fmla="val 72000"/>
              <a:gd name="adj3" fmla="val 33333"/>
            </a:avLst>
          </a:prstGeom>
          <a:solidFill>
            <a:srgbClr val="FF0000"/>
          </a:solidFill>
          <a:ln w="19050">
            <a:solidFill>
              <a:srgbClr val="FF0000"/>
            </a:solidFill>
            <a:miter lim="800000"/>
            <a:headEnd/>
            <a:tailEnd/>
          </a:ln>
        </p:spPr>
        <p:txBody>
          <a:bodyPr wrap="none" anchor="ctr"/>
          <a:lstStyle/>
          <a:p>
            <a:endParaRPr lang="en-US"/>
          </a:p>
        </p:txBody>
      </p:sp>
      <p:sp>
        <p:nvSpPr>
          <p:cNvPr id="11" name="TextBox 10"/>
          <p:cNvSpPr txBox="1"/>
          <p:nvPr/>
        </p:nvSpPr>
        <p:spPr>
          <a:xfrm>
            <a:off x="1676400" y="2895600"/>
            <a:ext cx="1447800" cy="276999"/>
          </a:xfrm>
          <a:prstGeom prst="rect">
            <a:avLst/>
          </a:prstGeom>
          <a:noFill/>
        </p:spPr>
        <p:txBody>
          <a:bodyPr wrap="square" rtlCol="0">
            <a:spAutoFit/>
          </a:bodyPr>
          <a:lstStyle/>
          <a:p>
            <a:r>
              <a:rPr lang="en-US" sz="1200" b="1" dirty="0" err="1" smtClean="0"/>
              <a:t>Oski</a:t>
            </a:r>
            <a:r>
              <a:rPr lang="en-US" sz="1200" b="1" dirty="0" smtClean="0"/>
              <a:t> Bear</a:t>
            </a:r>
            <a:endParaRPr lang="en-US" sz="1200" b="1" dirty="0"/>
          </a:p>
        </p:txBody>
      </p:sp>
      <p:sp>
        <p:nvSpPr>
          <p:cNvPr id="12" name="TextBox 11"/>
          <p:cNvSpPr txBox="1"/>
          <p:nvPr/>
        </p:nvSpPr>
        <p:spPr>
          <a:xfrm>
            <a:off x="4953000" y="2895600"/>
            <a:ext cx="3276600" cy="276999"/>
          </a:xfrm>
          <a:prstGeom prst="rect">
            <a:avLst/>
          </a:prstGeom>
          <a:noFill/>
        </p:spPr>
        <p:txBody>
          <a:bodyPr wrap="square" rtlCol="0">
            <a:spAutoFit/>
          </a:bodyPr>
          <a:lstStyle/>
          <a:p>
            <a:r>
              <a:rPr lang="en-US" sz="1200" b="1" dirty="0" smtClean="0"/>
              <a:t>Electrical Engineering and Computer Science</a:t>
            </a:r>
            <a:endParaRPr lang="en-US" sz="1200" b="1" dirty="0"/>
          </a:p>
        </p:txBody>
      </p:sp>
      <p:sp>
        <p:nvSpPr>
          <p:cNvPr id="13" name="TextBox 12"/>
          <p:cNvSpPr txBox="1"/>
          <p:nvPr/>
        </p:nvSpPr>
        <p:spPr>
          <a:xfrm>
            <a:off x="1447800" y="3124200"/>
            <a:ext cx="1447800" cy="276999"/>
          </a:xfrm>
          <a:prstGeom prst="rect">
            <a:avLst/>
          </a:prstGeom>
          <a:noFill/>
        </p:spPr>
        <p:txBody>
          <a:bodyPr wrap="square" rtlCol="0">
            <a:spAutoFit/>
          </a:bodyPr>
          <a:lstStyle/>
          <a:p>
            <a:r>
              <a:rPr lang="en-US" sz="1200" b="1" dirty="0" smtClean="0"/>
              <a:t>(510) 642-1818</a:t>
            </a:r>
            <a:endParaRPr lang="en-US" sz="1200" b="1" dirty="0"/>
          </a:p>
        </p:txBody>
      </p:sp>
      <p:sp>
        <p:nvSpPr>
          <p:cNvPr id="14" name="TextBox 13"/>
          <p:cNvSpPr txBox="1"/>
          <p:nvPr/>
        </p:nvSpPr>
        <p:spPr>
          <a:xfrm>
            <a:off x="4648200" y="3124200"/>
            <a:ext cx="2286000" cy="276999"/>
          </a:xfrm>
          <a:prstGeom prst="rect">
            <a:avLst/>
          </a:prstGeom>
          <a:noFill/>
        </p:spPr>
        <p:txBody>
          <a:bodyPr wrap="square" rtlCol="0">
            <a:spAutoFit/>
          </a:bodyPr>
          <a:lstStyle/>
          <a:p>
            <a:r>
              <a:rPr lang="en-US" sz="1200" b="1" dirty="0" smtClean="0"/>
              <a:t>oski@eecs.berkeley.edu</a:t>
            </a:r>
            <a:endParaRPr lang="en-US" sz="1200" b="1" dirty="0"/>
          </a:p>
        </p:txBody>
      </p:sp>
      <p:sp>
        <p:nvSpPr>
          <p:cNvPr id="15" name="TextBox 14"/>
          <p:cNvSpPr txBox="1"/>
          <p:nvPr/>
        </p:nvSpPr>
        <p:spPr>
          <a:xfrm>
            <a:off x="3276600" y="3352800"/>
            <a:ext cx="914400" cy="276999"/>
          </a:xfrm>
          <a:prstGeom prst="rect">
            <a:avLst/>
          </a:prstGeom>
          <a:noFill/>
        </p:spPr>
        <p:txBody>
          <a:bodyPr wrap="square" rtlCol="0">
            <a:spAutoFit/>
          </a:bodyPr>
          <a:lstStyle/>
          <a:p>
            <a:r>
              <a:rPr lang="en-US" sz="1200" b="1" dirty="0" smtClean="0"/>
              <a:t>5/17/2013</a:t>
            </a:r>
            <a:endParaRPr lang="en-US" sz="1200" b="1" dirty="0"/>
          </a:p>
        </p:txBody>
      </p:sp>
      <p:sp>
        <p:nvSpPr>
          <p:cNvPr id="16" name="TextBox 15"/>
          <p:cNvSpPr txBox="1"/>
          <p:nvPr/>
        </p:nvSpPr>
        <p:spPr>
          <a:xfrm>
            <a:off x="4724400" y="4038600"/>
            <a:ext cx="609600" cy="276999"/>
          </a:xfrm>
          <a:prstGeom prst="rect">
            <a:avLst/>
          </a:prstGeom>
          <a:noFill/>
        </p:spPr>
        <p:txBody>
          <a:bodyPr wrap="square" rtlCol="0">
            <a:spAutoFit/>
          </a:bodyPr>
          <a:lstStyle/>
          <a:p>
            <a:r>
              <a:rPr lang="en-US" sz="1200" b="1" dirty="0" smtClean="0"/>
              <a:t>199</a:t>
            </a:r>
            <a:endParaRPr lang="en-US" sz="1200" b="1" dirty="0"/>
          </a:p>
        </p:txBody>
      </p:sp>
      <p:sp>
        <p:nvSpPr>
          <p:cNvPr id="17" name="TextBox 16"/>
          <p:cNvSpPr txBox="1"/>
          <p:nvPr/>
        </p:nvSpPr>
        <p:spPr>
          <a:xfrm>
            <a:off x="1066800" y="4038600"/>
            <a:ext cx="228600" cy="276999"/>
          </a:xfrm>
          <a:prstGeom prst="rect">
            <a:avLst/>
          </a:prstGeom>
          <a:noFill/>
        </p:spPr>
        <p:txBody>
          <a:bodyPr wrap="square" rtlCol="0">
            <a:spAutoFit/>
          </a:bodyPr>
          <a:lstStyle/>
          <a:p>
            <a:r>
              <a:rPr lang="en-US" sz="1200" b="1" dirty="0" smtClean="0"/>
              <a:t>x</a:t>
            </a:r>
            <a:endParaRPr lang="en-US" sz="1200" b="1" dirty="0"/>
          </a:p>
        </p:txBody>
      </p:sp>
      <p:sp>
        <p:nvSpPr>
          <p:cNvPr id="18" name="TextBox 17"/>
          <p:cNvSpPr txBox="1"/>
          <p:nvPr/>
        </p:nvSpPr>
        <p:spPr>
          <a:xfrm>
            <a:off x="1371600" y="4495800"/>
            <a:ext cx="6477000" cy="276999"/>
          </a:xfrm>
          <a:prstGeom prst="rect">
            <a:avLst/>
          </a:prstGeom>
          <a:noFill/>
        </p:spPr>
        <p:txBody>
          <a:bodyPr wrap="square" rtlCol="0">
            <a:spAutoFit/>
          </a:bodyPr>
          <a:lstStyle/>
          <a:p>
            <a:r>
              <a:rPr lang="en-US" sz="1200" b="1" dirty="0" smtClean="0"/>
              <a:t>The intern position at Apple will provide </a:t>
            </a:r>
            <a:r>
              <a:rPr lang="en-US" sz="1200" b="1" dirty="0" err="1" smtClean="0"/>
              <a:t>Fei</a:t>
            </a:r>
            <a:r>
              <a:rPr lang="en-US" sz="1200" b="1" dirty="0" smtClean="0"/>
              <a:t> with practical experience in Computer Science.</a:t>
            </a:r>
            <a:endParaRPr lang="en-US" sz="1200" b="1" dirty="0"/>
          </a:p>
        </p:txBody>
      </p:sp>
      <p:sp>
        <p:nvSpPr>
          <p:cNvPr id="19" name="TextBox 18"/>
          <p:cNvSpPr txBox="1"/>
          <p:nvPr/>
        </p:nvSpPr>
        <p:spPr>
          <a:xfrm>
            <a:off x="2057400" y="5181600"/>
            <a:ext cx="2743200" cy="707886"/>
          </a:xfrm>
          <a:prstGeom prst="rect">
            <a:avLst/>
          </a:prstGeom>
          <a:noFill/>
        </p:spPr>
        <p:txBody>
          <a:bodyPr wrap="square" rtlCol="0">
            <a:spAutoFit/>
          </a:bodyPr>
          <a:lstStyle/>
          <a:p>
            <a:r>
              <a:rPr lang="en-US" sz="2000" b="1" dirty="0" smtClean="0">
                <a:latin typeface="AR DECODE" pitchFamily="2" charset="0"/>
              </a:rPr>
              <a:t> </a:t>
            </a:r>
            <a:r>
              <a:rPr lang="en-US" sz="2000" b="1" dirty="0" err="1" smtClean="0">
                <a:latin typeface="Monotype Corsiva" pitchFamily="66" charset="0"/>
              </a:rPr>
              <a:t>Oski</a:t>
            </a:r>
            <a:r>
              <a:rPr lang="en-US" sz="2000" b="1" dirty="0" smtClean="0">
                <a:latin typeface="Monotype Corsiva" pitchFamily="66" charset="0"/>
              </a:rPr>
              <a:t> Bear</a:t>
            </a:r>
          </a:p>
          <a:p>
            <a:endParaRPr lang="en-US" sz="2000" b="1" dirty="0">
              <a:latin typeface="AR DECODE" pitchFamily="2" charset="0"/>
            </a:endParaRPr>
          </a:p>
        </p:txBody>
      </p:sp>
      <p:sp>
        <p:nvSpPr>
          <p:cNvPr id="20" name="TextBox 19"/>
          <p:cNvSpPr txBox="1"/>
          <p:nvPr/>
        </p:nvSpPr>
        <p:spPr>
          <a:xfrm>
            <a:off x="5943600" y="5257800"/>
            <a:ext cx="914400" cy="276999"/>
          </a:xfrm>
          <a:prstGeom prst="rect">
            <a:avLst/>
          </a:prstGeom>
          <a:noFill/>
        </p:spPr>
        <p:txBody>
          <a:bodyPr wrap="square" rtlCol="0">
            <a:spAutoFit/>
          </a:bodyPr>
          <a:lstStyle/>
          <a:p>
            <a:r>
              <a:rPr lang="en-US" sz="1200" b="1" dirty="0" smtClean="0"/>
              <a:t>2/9/2012</a:t>
            </a:r>
            <a:endParaRPr lang="en-US" sz="1200" b="1"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idx="4294967295"/>
          </p:nvPr>
        </p:nvSpPr>
        <p:spPr>
          <a:xfrm>
            <a:off x="685800" y="2286000"/>
            <a:ext cx="7772400" cy="1981200"/>
          </a:xfrm>
        </p:spPr>
        <p:txBody>
          <a:bodyPr anchor="b"/>
          <a:lstStyle/>
          <a:p>
            <a:pPr eaLnBrk="1" hangingPunct="1"/>
            <a:r>
              <a:rPr lang="en-US" sz="4300" b="1" dirty="0" smtClean="0">
                <a:solidFill>
                  <a:schemeClr val="tx1"/>
                </a:solidFill>
              </a:rPr>
              <a:t>J-1 Academic Training</a:t>
            </a:r>
            <a:br>
              <a:rPr lang="en-US" sz="4300" b="1" dirty="0" smtClean="0">
                <a:solidFill>
                  <a:schemeClr val="tx1"/>
                </a:solidFill>
              </a:rPr>
            </a:br>
            <a:r>
              <a:rPr lang="en-US" sz="4300" b="1" dirty="0" smtClean="0">
                <a:solidFill>
                  <a:schemeClr val="tx1"/>
                </a:solidFill>
              </a:rPr>
              <a:t>(Pre-Completion)</a:t>
            </a:r>
            <a:endParaRPr lang="en-US" sz="4300" dirty="0" smtClean="0">
              <a:solidFill>
                <a:schemeClr val="tx1"/>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990600"/>
          </a:xfrm>
        </p:spPr>
        <p:txBody>
          <a:bodyPr/>
          <a:lstStyle/>
          <a:p>
            <a:r>
              <a:rPr lang="en-US" b="1" dirty="0" smtClean="0"/>
              <a:t>What is J-1 Academic Training (AT)?</a:t>
            </a:r>
            <a:endParaRPr lang="en-US" b="1" dirty="0"/>
          </a:p>
        </p:txBody>
      </p:sp>
      <p:sp>
        <p:nvSpPr>
          <p:cNvPr id="3" name="Content Placeholder 2"/>
          <p:cNvSpPr>
            <a:spLocks noGrp="1"/>
          </p:cNvSpPr>
          <p:nvPr>
            <p:ph sz="quarter" idx="1"/>
          </p:nvPr>
        </p:nvSpPr>
        <p:spPr>
          <a:xfrm>
            <a:off x="609600" y="1676400"/>
            <a:ext cx="8153400" cy="4114800"/>
          </a:xfrm>
        </p:spPr>
        <p:txBody>
          <a:bodyPr/>
          <a:lstStyle/>
          <a:p>
            <a:r>
              <a:rPr lang="en-US" dirty="0" smtClean="0"/>
              <a:t>Available for a period of 18 months or for a period equal to the length of their program, whichever is shorter</a:t>
            </a:r>
          </a:p>
          <a:p>
            <a:r>
              <a:rPr lang="en-US" b="1" dirty="0" smtClean="0">
                <a:solidFill>
                  <a:srgbClr val="B95B22"/>
                </a:solidFill>
              </a:rPr>
              <a:t>Work authorization related to degree program</a:t>
            </a:r>
          </a:p>
          <a:p>
            <a:r>
              <a:rPr lang="en-US" dirty="0" smtClean="0"/>
              <a:t>Employer-specific authorization</a:t>
            </a:r>
          </a:p>
          <a:p>
            <a:r>
              <a:rPr lang="en-US" dirty="0" smtClean="0"/>
              <a:t>Recommended by Academic </a:t>
            </a:r>
          </a:p>
          <a:p>
            <a:pPr>
              <a:buNone/>
            </a:pPr>
            <a:r>
              <a:rPr lang="en-US" dirty="0" smtClean="0"/>
              <a:t>   Department, authorized by BIO</a:t>
            </a:r>
          </a:p>
          <a:p>
            <a:pPr>
              <a:buNone/>
            </a:pPr>
            <a:endParaRPr lang="en-US" sz="1800" dirty="0" smtClean="0"/>
          </a:p>
        </p:txBody>
      </p:sp>
      <p:pic>
        <p:nvPicPr>
          <p:cNvPr id="4" name="Content Placeholder 6" descr="james1.jpg"/>
          <p:cNvPicPr>
            <a:picLocks noChangeAspect="1"/>
          </p:cNvPicPr>
          <p:nvPr/>
        </p:nvPicPr>
        <p:blipFill>
          <a:blip r:embed="rId3" cstate="print"/>
          <a:stretch>
            <a:fillRect/>
          </a:stretch>
        </p:blipFill>
        <p:spPr>
          <a:xfrm>
            <a:off x="6402458" y="3886200"/>
            <a:ext cx="2187223" cy="1905000"/>
          </a:xfrm>
          <a:prstGeom prst="rect">
            <a:avLst/>
          </a:prstGeom>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153400" cy="990600"/>
          </a:xfrm>
        </p:spPr>
        <p:txBody>
          <a:bodyPr/>
          <a:lstStyle/>
          <a:p>
            <a:r>
              <a:rPr lang="en-US" b="1" dirty="0" smtClean="0"/>
              <a:t>Academic Training </a:t>
            </a:r>
            <a:br>
              <a:rPr lang="en-US" b="1" dirty="0" smtClean="0"/>
            </a:br>
            <a:r>
              <a:rPr lang="en-US" b="1" dirty="0" smtClean="0"/>
              <a:t>Request Form</a:t>
            </a:r>
            <a:endParaRPr lang="en-US" b="1" dirty="0"/>
          </a:p>
        </p:txBody>
      </p:sp>
      <p:pic>
        <p:nvPicPr>
          <p:cNvPr id="116738" name="Picture 2"/>
          <p:cNvPicPr>
            <a:picLocks noGrp="1" noChangeAspect="1" noChangeArrowheads="1"/>
          </p:cNvPicPr>
          <p:nvPr>
            <p:ph sz="quarter" idx="1"/>
          </p:nvPr>
        </p:nvPicPr>
        <p:blipFill>
          <a:blip r:embed="rId3" cstate="print"/>
          <a:srcRect/>
          <a:stretch>
            <a:fillRect/>
          </a:stretch>
        </p:blipFill>
        <p:spPr bwMode="auto">
          <a:xfrm>
            <a:off x="4038600" y="990600"/>
            <a:ext cx="5020060" cy="5704296"/>
          </a:xfrm>
          <a:prstGeom prst="rect">
            <a:avLst/>
          </a:prstGeom>
          <a:noFill/>
          <a:ln w="9525" cmpd="sng">
            <a:solidFill>
              <a:schemeClr val="tx1"/>
            </a:solidFill>
            <a:miter lim="800000"/>
            <a:headEnd/>
            <a:tailEnd/>
          </a:ln>
        </p:spPr>
      </p:pic>
      <p:sp>
        <p:nvSpPr>
          <p:cNvPr id="4" name="AutoShape 9"/>
          <p:cNvSpPr>
            <a:spLocks/>
          </p:cNvSpPr>
          <p:nvPr/>
        </p:nvSpPr>
        <p:spPr bwMode="auto">
          <a:xfrm>
            <a:off x="4191000" y="5486400"/>
            <a:ext cx="76200" cy="1219200"/>
          </a:xfrm>
          <a:prstGeom prst="leftBracket">
            <a:avLst>
              <a:gd name="adj" fmla="val 208333"/>
            </a:avLst>
          </a:prstGeom>
          <a:noFill/>
          <a:ln w="19050">
            <a:solidFill>
              <a:srgbClr val="FF0000"/>
            </a:solidFill>
            <a:round/>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990600"/>
          </a:xfrm>
        </p:spPr>
        <p:txBody>
          <a:bodyPr/>
          <a:lstStyle/>
          <a:p>
            <a:r>
              <a:rPr lang="en-US" sz="4000" b="1" dirty="0" smtClean="0"/>
              <a:t>Academic Training Request Form – Academic Recommendation</a:t>
            </a:r>
            <a:endParaRPr lang="en-US" sz="4000" b="1" dirty="0"/>
          </a:p>
        </p:txBody>
      </p:sp>
      <p:sp>
        <p:nvSpPr>
          <p:cNvPr id="5" name="TextBox 4"/>
          <p:cNvSpPr txBox="1"/>
          <p:nvPr/>
        </p:nvSpPr>
        <p:spPr>
          <a:xfrm>
            <a:off x="1219200" y="4572000"/>
            <a:ext cx="6400800" cy="769441"/>
          </a:xfrm>
          <a:prstGeom prst="rect">
            <a:avLst/>
          </a:prstGeom>
          <a:noFill/>
        </p:spPr>
        <p:txBody>
          <a:bodyPr wrap="square" rtlCol="0">
            <a:spAutoFit/>
          </a:bodyPr>
          <a:lstStyle/>
          <a:p>
            <a:r>
              <a:rPr lang="en-US" sz="2200" dirty="0" smtClean="0">
                <a:latin typeface="+mn-lt"/>
              </a:rPr>
              <a:t>Check box to confirm student’s employment is related to their degree.</a:t>
            </a:r>
            <a:endParaRPr lang="en-US" sz="2200" dirty="0">
              <a:latin typeface="+mn-lt"/>
            </a:endParaRPr>
          </a:p>
        </p:txBody>
      </p:sp>
      <p:pic>
        <p:nvPicPr>
          <p:cNvPr id="9218" name="Picture 2"/>
          <p:cNvPicPr>
            <a:picLocks noChangeAspect="1" noChangeArrowheads="1"/>
          </p:cNvPicPr>
          <p:nvPr/>
        </p:nvPicPr>
        <p:blipFill>
          <a:blip r:embed="rId3" cstate="print"/>
          <a:srcRect/>
          <a:stretch>
            <a:fillRect/>
          </a:stretch>
        </p:blipFill>
        <p:spPr bwMode="auto">
          <a:xfrm>
            <a:off x="581025" y="1828800"/>
            <a:ext cx="8562975" cy="2667000"/>
          </a:xfrm>
          <a:prstGeom prst="rect">
            <a:avLst/>
          </a:prstGeom>
          <a:noFill/>
          <a:ln w="9525">
            <a:solidFill>
              <a:schemeClr val="tx1"/>
            </a:solidFill>
            <a:miter lim="800000"/>
            <a:headEnd/>
            <a:tailEnd/>
          </a:ln>
        </p:spPr>
      </p:pic>
      <p:sp>
        <p:nvSpPr>
          <p:cNvPr id="4" name="AutoShape 11"/>
          <p:cNvSpPr>
            <a:spLocks noChangeArrowheads="1"/>
          </p:cNvSpPr>
          <p:nvPr/>
        </p:nvSpPr>
        <p:spPr bwMode="auto">
          <a:xfrm rot="21123445" flipV="1">
            <a:off x="177111" y="2259051"/>
            <a:ext cx="844402" cy="2919911"/>
          </a:xfrm>
          <a:prstGeom prst="curvedRightArrow">
            <a:avLst>
              <a:gd name="adj1" fmla="val 36000"/>
              <a:gd name="adj2" fmla="val 72000"/>
              <a:gd name="adj3" fmla="val 33333"/>
            </a:avLst>
          </a:prstGeom>
          <a:noFill/>
          <a:ln w="19050">
            <a:solidFill>
              <a:srgbClr val="FF0000"/>
            </a:solidFill>
            <a:miter lim="800000"/>
            <a:headEnd/>
            <a:tailEnd/>
          </a:ln>
        </p:spPr>
        <p:txBody>
          <a:bodyPr wrap="none" anchor="ctr"/>
          <a:lstStyle/>
          <a:p>
            <a:endParaRPr lang="en-US"/>
          </a:p>
        </p:txBody>
      </p:sp>
      <p:sp>
        <p:nvSpPr>
          <p:cNvPr id="6" name="Rectangle 5"/>
          <p:cNvSpPr/>
          <p:nvPr/>
        </p:nvSpPr>
        <p:spPr>
          <a:xfrm>
            <a:off x="838200" y="3048000"/>
            <a:ext cx="7315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Most Common Request Forms</a:t>
            </a:r>
            <a:endParaRPr lang="en-US" dirty="0"/>
          </a:p>
        </p:txBody>
      </p:sp>
      <p:sp>
        <p:nvSpPr>
          <p:cNvPr id="3" name="Content Placeholder 2"/>
          <p:cNvSpPr>
            <a:spLocks noGrp="1"/>
          </p:cNvSpPr>
          <p:nvPr>
            <p:ph sz="quarter" idx="1"/>
          </p:nvPr>
        </p:nvSpPr>
        <p:spPr>
          <a:xfrm>
            <a:off x="609600" y="1752600"/>
            <a:ext cx="8153400" cy="4495800"/>
          </a:xfrm>
        </p:spPr>
        <p:txBody>
          <a:bodyPr/>
          <a:lstStyle/>
          <a:p>
            <a:pPr>
              <a:lnSpc>
                <a:spcPct val="150000"/>
              </a:lnSpc>
            </a:pPr>
            <a:r>
              <a:rPr lang="en-US" dirty="0" smtClean="0"/>
              <a:t>Reduced Course Load (RCL) – 171</a:t>
            </a:r>
          </a:p>
          <a:p>
            <a:pPr>
              <a:lnSpc>
                <a:spcPct val="150000"/>
              </a:lnSpc>
            </a:pPr>
            <a:r>
              <a:rPr lang="en-US" dirty="0" smtClean="0"/>
              <a:t>Curricular Practical Training (CPT) – 472</a:t>
            </a:r>
          </a:p>
          <a:p>
            <a:pPr>
              <a:lnSpc>
                <a:spcPct val="150000"/>
              </a:lnSpc>
            </a:pPr>
            <a:r>
              <a:rPr lang="en-US" dirty="0" smtClean="0"/>
              <a:t>Optional Practical Training (OPT) – 541</a:t>
            </a:r>
          </a:p>
          <a:p>
            <a:pPr>
              <a:lnSpc>
                <a:spcPct val="150000"/>
              </a:lnSpc>
            </a:pPr>
            <a:r>
              <a:rPr lang="en-US" dirty="0" smtClean="0"/>
              <a:t>Extension of Program - 266</a:t>
            </a:r>
            <a:endParaRPr lang="en-U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685800"/>
            <a:ext cx="7772400" cy="2590800"/>
          </a:xfrm>
        </p:spPr>
        <p:txBody>
          <a:bodyPr>
            <a:normAutofit/>
          </a:bodyPr>
          <a:lstStyle/>
          <a:p>
            <a:pPr eaLnBrk="1" hangingPunct="1">
              <a:defRPr/>
            </a:pPr>
            <a:r>
              <a:rPr lang="en-US" sz="4300" b="1" cap="none" dirty="0" smtClean="0">
                <a:solidFill>
                  <a:schemeClr val="tx1"/>
                </a:solidFill>
              </a:rPr>
              <a:t>Extension of Program</a:t>
            </a:r>
            <a:endParaRPr lang="en-US" sz="4300" cap="none" dirty="0" smtClean="0"/>
          </a:p>
        </p:txBody>
      </p:sp>
    </p:spTree>
    <p:extLst>
      <p:ext uri="{BB962C8B-B14F-4D97-AF65-F5344CB8AC3E}">
        <p14:creationId xmlns:p14="http://schemas.microsoft.com/office/powerpoint/2010/main" val="3757843588"/>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537448" cy="990600"/>
          </a:xfrm>
        </p:spPr>
        <p:txBody>
          <a:bodyPr/>
          <a:lstStyle/>
          <a:p>
            <a:r>
              <a:rPr lang="en-US" b="1" dirty="0" smtClean="0"/>
              <a:t>Extension of Program</a:t>
            </a:r>
            <a:endParaRPr lang="en-US" b="1" dirty="0"/>
          </a:p>
        </p:txBody>
      </p:sp>
      <p:sp>
        <p:nvSpPr>
          <p:cNvPr id="3" name="Content Placeholder 2"/>
          <p:cNvSpPr>
            <a:spLocks noGrp="1"/>
          </p:cNvSpPr>
          <p:nvPr>
            <p:ph sz="quarter" idx="1"/>
          </p:nvPr>
        </p:nvSpPr>
        <p:spPr>
          <a:xfrm>
            <a:off x="609600" y="1981200"/>
            <a:ext cx="8153400" cy="4419600"/>
          </a:xfrm>
        </p:spPr>
        <p:txBody>
          <a:bodyPr/>
          <a:lstStyle/>
          <a:p>
            <a:r>
              <a:rPr lang="en-US" dirty="0" smtClean="0"/>
              <a:t>If a student is unable to complete their degree program by the program end date indicated on their I-20/DS-2019, they must extend their program with the recommendation of their academic advisor.</a:t>
            </a:r>
          </a:p>
          <a:p>
            <a:r>
              <a:rPr lang="en-US" dirty="0" smtClean="0"/>
              <a:t>Extension of programs can only be given for academic reasons.</a:t>
            </a:r>
          </a:p>
        </p:txBody>
      </p:sp>
    </p:spTree>
    <p:extLst>
      <p:ext uri="{BB962C8B-B14F-4D97-AF65-F5344CB8AC3E}">
        <p14:creationId xmlns:p14="http://schemas.microsoft.com/office/powerpoint/2010/main" val="1428290765"/>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305800" cy="990600"/>
          </a:xfrm>
        </p:spPr>
        <p:txBody>
          <a:bodyPr/>
          <a:lstStyle/>
          <a:p>
            <a:r>
              <a:rPr lang="en-US" b="1" dirty="0" smtClean="0"/>
              <a:t>Extension of </a:t>
            </a:r>
            <a:br>
              <a:rPr lang="en-US" b="1" dirty="0" smtClean="0"/>
            </a:br>
            <a:r>
              <a:rPr lang="en-US" b="1" dirty="0" smtClean="0"/>
              <a:t>Program Form</a:t>
            </a:r>
            <a:endParaRPr lang="en-US" b="1" dirty="0"/>
          </a:p>
        </p:txBody>
      </p:sp>
      <p:pic>
        <p:nvPicPr>
          <p:cNvPr id="1026" name="Picture 2"/>
          <p:cNvPicPr>
            <a:picLocks noGrp="1" noChangeAspect="1" noChangeArrowheads="1"/>
          </p:cNvPicPr>
          <p:nvPr>
            <p:ph sz="quarter" idx="1"/>
          </p:nvPr>
        </p:nvPicPr>
        <p:blipFill>
          <a:blip r:embed="rId3" cstate="print"/>
          <a:srcRect/>
          <a:stretch>
            <a:fillRect/>
          </a:stretch>
        </p:blipFill>
        <p:spPr bwMode="auto">
          <a:xfrm>
            <a:off x="4419600" y="990600"/>
            <a:ext cx="4616915" cy="5606254"/>
          </a:xfrm>
          <a:prstGeom prst="rect">
            <a:avLst/>
          </a:prstGeom>
          <a:noFill/>
          <a:ln w="9525">
            <a:solidFill>
              <a:schemeClr val="tx1"/>
            </a:solidFill>
            <a:miter lim="800000"/>
            <a:headEnd/>
            <a:tailEnd/>
          </a:ln>
        </p:spPr>
      </p:pic>
      <p:sp>
        <p:nvSpPr>
          <p:cNvPr id="4" name="AutoShape 9"/>
          <p:cNvSpPr>
            <a:spLocks/>
          </p:cNvSpPr>
          <p:nvPr/>
        </p:nvSpPr>
        <p:spPr bwMode="auto">
          <a:xfrm>
            <a:off x="4572000" y="4495800"/>
            <a:ext cx="76200" cy="1752600"/>
          </a:xfrm>
          <a:prstGeom prst="leftBracket">
            <a:avLst>
              <a:gd name="adj" fmla="val 208333"/>
            </a:avLst>
          </a:prstGeom>
          <a:noFill/>
          <a:ln w="19050">
            <a:solidFill>
              <a:srgbClr val="FF0000"/>
            </a:solidFill>
            <a:round/>
            <a:headEnd/>
            <a:tailEnd/>
          </a:ln>
        </p:spPr>
        <p:txBody>
          <a:bodyPr wrap="none" anchor="ctr"/>
          <a:lstStyle/>
          <a:p>
            <a:endParaRPr lang="en-US"/>
          </a:p>
        </p:txBody>
      </p:sp>
    </p:spTree>
    <p:extLst>
      <p:ext uri="{BB962C8B-B14F-4D97-AF65-F5344CB8AC3E}">
        <p14:creationId xmlns:p14="http://schemas.microsoft.com/office/powerpoint/2010/main" val="744623452"/>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153400" cy="990600"/>
          </a:xfrm>
        </p:spPr>
        <p:txBody>
          <a:bodyPr/>
          <a:lstStyle/>
          <a:p>
            <a:r>
              <a:rPr lang="en-US" b="1" dirty="0"/>
              <a:t>Extension of </a:t>
            </a:r>
            <a:r>
              <a:rPr lang="en-US" b="1" dirty="0" smtClean="0"/>
              <a:t>Program Form</a:t>
            </a:r>
            <a:r>
              <a:rPr lang="en-US" b="1" dirty="0"/>
              <a:t>– Academic Recommendation</a:t>
            </a:r>
            <a:endParaRPr lang="en-US" dirty="0"/>
          </a:p>
        </p:txBody>
      </p:sp>
      <p:sp>
        <p:nvSpPr>
          <p:cNvPr id="5" name="TextBox 4"/>
          <p:cNvSpPr txBox="1"/>
          <p:nvPr/>
        </p:nvSpPr>
        <p:spPr>
          <a:xfrm>
            <a:off x="685800" y="5410200"/>
            <a:ext cx="7162800" cy="430887"/>
          </a:xfrm>
          <a:prstGeom prst="rect">
            <a:avLst/>
          </a:prstGeom>
          <a:noFill/>
        </p:spPr>
        <p:txBody>
          <a:bodyPr wrap="square" rtlCol="0">
            <a:spAutoFit/>
          </a:bodyPr>
          <a:lstStyle/>
          <a:p>
            <a:r>
              <a:rPr lang="en-US" sz="2200" dirty="0" smtClean="0">
                <a:latin typeface="+mn-lt"/>
              </a:rPr>
              <a:t>Check off or write in academic reason for the extension.</a:t>
            </a:r>
            <a:endParaRPr lang="en-US" sz="2200" dirty="0">
              <a:latin typeface="+mn-lt"/>
            </a:endParaRPr>
          </a:p>
        </p:txBody>
      </p:sp>
      <p:pic>
        <p:nvPicPr>
          <p:cNvPr id="8194" name="Picture 2"/>
          <p:cNvPicPr>
            <a:picLocks noChangeAspect="1" noChangeArrowheads="1"/>
          </p:cNvPicPr>
          <p:nvPr/>
        </p:nvPicPr>
        <p:blipFill>
          <a:blip r:embed="rId3" cstate="print"/>
          <a:srcRect/>
          <a:stretch>
            <a:fillRect/>
          </a:stretch>
        </p:blipFill>
        <p:spPr bwMode="auto">
          <a:xfrm>
            <a:off x="533400" y="1600200"/>
            <a:ext cx="8201025" cy="3705225"/>
          </a:xfrm>
          <a:prstGeom prst="rect">
            <a:avLst/>
          </a:prstGeom>
          <a:noFill/>
          <a:ln w="9525">
            <a:solidFill>
              <a:schemeClr val="tx1"/>
            </a:solidFill>
            <a:miter lim="800000"/>
            <a:headEnd/>
            <a:tailEnd/>
          </a:ln>
        </p:spPr>
      </p:pic>
      <p:sp>
        <p:nvSpPr>
          <p:cNvPr id="14" name="AutoShape 11"/>
          <p:cNvSpPr>
            <a:spLocks noChangeArrowheads="1"/>
          </p:cNvSpPr>
          <p:nvPr/>
        </p:nvSpPr>
        <p:spPr bwMode="auto">
          <a:xfrm rot="776157" flipV="1">
            <a:off x="139821" y="3693502"/>
            <a:ext cx="536970" cy="1894696"/>
          </a:xfrm>
          <a:prstGeom prst="curvedRightArrow">
            <a:avLst>
              <a:gd name="adj1" fmla="val 36000"/>
              <a:gd name="adj2" fmla="val 72000"/>
              <a:gd name="adj3" fmla="val 33333"/>
            </a:avLst>
          </a:prstGeom>
          <a:noFill/>
          <a:ln w="19050">
            <a:solidFill>
              <a:srgbClr val="FF0000"/>
            </a:solidFill>
            <a:miter lim="800000"/>
            <a:headEnd/>
            <a:tailEnd/>
          </a:ln>
        </p:spPr>
        <p:txBody>
          <a:bodyPr wrap="none" anchor="ctr"/>
          <a:lstStyle/>
          <a:p>
            <a:endParaRPr lang="en-US"/>
          </a:p>
        </p:txBody>
      </p:sp>
      <p:sp>
        <p:nvSpPr>
          <p:cNvPr id="15" name="AutoShape 9"/>
          <p:cNvSpPr>
            <a:spLocks/>
          </p:cNvSpPr>
          <p:nvPr/>
        </p:nvSpPr>
        <p:spPr bwMode="auto">
          <a:xfrm>
            <a:off x="838200" y="3124200"/>
            <a:ext cx="76200" cy="1447800"/>
          </a:xfrm>
          <a:prstGeom prst="leftBracket">
            <a:avLst>
              <a:gd name="adj" fmla="val 208333"/>
            </a:avLst>
          </a:prstGeom>
          <a:noFill/>
          <a:ln w="19050">
            <a:solidFill>
              <a:srgbClr val="FF0000"/>
            </a:solidFill>
            <a:round/>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304800" y="2590800"/>
            <a:ext cx="8305800" cy="1143000"/>
          </a:xfrm>
        </p:spPr>
        <p:txBody>
          <a:bodyPr>
            <a:noAutofit/>
          </a:bodyPr>
          <a:lstStyle/>
          <a:p>
            <a:pPr eaLnBrk="1" hangingPunct="1">
              <a:defRPr/>
            </a:pPr>
            <a:r>
              <a:rPr lang="en-US" sz="4300" b="1" cap="none" dirty="0" smtClean="0">
                <a:solidFill>
                  <a:schemeClr val="tx1"/>
                </a:solidFill>
              </a:rPr>
              <a:t>F-1 Optional Practical Training (OPT)</a:t>
            </a:r>
            <a:endParaRPr lang="en-US" sz="4300" cap="none" dirty="0" smtClean="0">
              <a:solidFill>
                <a:schemeClr val="tx1"/>
              </a:solidFill>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609600" y="228600"/>
            <a:ext cx="8153400" cy="990600"/>
          </a:xfrm>
        </p:spPr>
        <p:txBody>
          <a:bodyPr/>
          <a:lstStyle/>
          <a:p>
            <a:pPr eaLnBrk="1" hangingPunct="1"/>
            <a:r>
              <a:rPr lang="en-US" b="1" dirty="0" smtClean="0"/>
              <a:t>What is F-1 OPT?</a:t>
            </a:r>
          </a:p>
        </p:txBody>
      </p:sp>
      <p:sp>
        <p:nvSpPr>
          <p:cNvPr id="30723" name="Rectangle 5"/>
          <p:cNvSpPr>
            <a:spLocks noGrp="1"/>
          </p:cNvSpPr>
          <p:nvPr>
            <p:ph type="body" idx="4294967295"/>
          </p:nvPr>
        </p:nvSpPr>
        <p:spPr>
          <a:xfrm>
            <a:off x="381000" y="1524000"/>
            <a:ext cx="8534400" cy="4343400"/>
          </a:xfrm>
          <a:solidFill>
            <a:schemeClr val="bg1"/>
          </a:solidFill>
        </p:spPr>
        <p:txBody>
          <a:bodyPr/>
          <a:lstStyle/>
          <a:p>
            <a:r>
              <a:rPr lang="en-US" dirty="0" smtClean="0"/>
              <a:t>Available for up to 12 months</a:t>
            </a:r>
          </a:p>
          <a:p>
            <a:r>
              <a:rPr lang="en-US" b="1" dirty="0" smtClean="0">
                <a:solidFill>
                  <a:schemeClr val="accent2">
                    <a:lumMod val="75000"/>
                  </a:schemeClr>
                </a:solidFill>
              </a:rPr>
              <a:t>Department confirms student’s completion date</a:t>
            </a:r>
          </a:p>
          <a:p>
            <a:r>
              <a:rPr lang="en-US" dirty="0" smtClean="0"/>
              <a:t>Recommended by BIO, approved by United States Citizenship and Immigration Services (USCIS)</a:t>
            </a:r>
          </a:p>
          <a:p>
            <a:r>
              <a:rPr lang="en-US" dirty="0" smtClean="0"/>
              <a:t>Employment must be related to field of study</a:t>
            </a:r>
          </a:p>
        </p:txBody>
      </p:sp>
      <p:pic>
        <p:nvPicPr>
          <p:cNvPr id="5" name="Content Placeholder 5" descr="fei3.jpg"/>
          <p:cNvPicPr>
            <a:picLocks noChangeAspect="1"/>
          </p:cNvPicPr>
          <p:nvPr/>
        </p:nvPicPr>
        <p:blipFill>
          <a:blip r:embed="rId3" cstate="print"/>
          <a:stretch>
            <a:fillRect/>
          </a:stretch>
        </p:blipFill>
        <p:spPr bwMode="auto">
          <a:xfrm>
            <a:off x="6705600" y="4038600"/>
            <a:ext cx="2438400" cy="1981200"/>
          </a:xfrm>
          <a:prstGeom prst="rect">
            <a:avLst/>
          </a:prstGeom>
          <a:noFill/>
          <a:ln w="9525">
            <a:noFill/>
            <a:miter lim="800000"/>
            <a:headEnd/>
            <a:tailEnd/>
          </a:ln>
        </p:spPr>
      </p:pic>
    </p:spTree>
    <p:extLst>
      <p:ext uri="{BB962C8B-B14F-4D97-AF65-F5344CB8AC3E}">
        <p14:creationId xmlns:p14="http://schemas.microsoft.com/office/powerpoint/2010/main" val="582876501"/>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p:cNvSpPr>
            <a:spLocks noGrp="1"/>
          </p:cNvSpPr>
          <p:nvPr>
            <p:ph type="title" idx="4294967295"/>
          </p:nvPr>
        </p:nvSpPr>
        <p:spPr/>
        <p:txBody>
          <a:bodyPr/>
          <a:lstStyle/>
          <a:p>
            <a:r>
              <a:rPr lang="en-US" b="1" dirty="0" smtClean="0"/>
              <a:t>OPT</a:t>
            </a:r>
          </a:p>
        </p:txBody>
      </p:sp>
      <p:pic>
        <p:nvPicPr>
          <p:cNvPr id="31747" name="Picture 8"/>
          <p:cNvPicPr>
            <a:picLocks noChangeAspect="1" noChangeArrowheads="1"/>
          </p:cNvPicPr>
          <p:nvPr/>
        </p:nvPicPr>
        <p:blipFill>
          <a:blip r:embed="rId2" cstate="print"/>
          <a:srcRect l="29401" t="21753" r="30600" b="10538"/>
          <a:stretch>
            <a:fillRect/>
          </a:stretch>
        </p:blipFill>
        <p:spPr bwMode="auto">
          <a:xfrm>
            <a:off x="2362200" y="228600"/>
            <a:ext cx="4876800" cy="6403975"/>
          </a:xfrm>
          <a:prstGeom prst="rect">
            <a:avLst/>
          </a:prstGeom>
          <a:noFill/>
          <a:ln w="9525">
            <a:solidFill>
              <a:schemeClr val="tx1"/>
            </a:solidFill>
            <a:miter lim="800000"/>
            <a:headEnd/>
            <a:tailEnd/>
          </a:ln>
        </p:spPr>
      </p:pic>
      <p:sp>
        <p:nvSpPr>
          <p:cNvPr id="4" name="AutoShape 9"/>
          <p:cNvSpPr>
            <a:spLocks/>
          </p:cNvSpPr>
          <p:nvPr/>
        </p:nvSpPr>
        <p:spPr bwMode="auto">
          <a:xfrm>
            <a:off x="2286000" y="3657600"/>
            <a:ext cx="45719" cy="2971800"/>
          </a:xfrm>
          <a:prstGeom prst="leftBracket">
            <a:avLst>
              <a:gd name="adj" fmla="val 208333"/>
            </a:avLst>
          </a:prstGeom>
          <a:noFill/>
          <a:ln w="19050">
            <a:solidFill>
              <a:srgbClr val="FF0000"/>
            </a:solidFill>
            <a:round/>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a:xfrm>
            <a:off x="609600" y="152400"/>
            <a:ext cx="8153400" cy="990600"/>
          </a:xfrm>
        </p:spPr>
        <p:txBody>
          <a:bodyPr/>
          <a:lstStyle/>
          <a:p>
            <a:r>
              <a:rPr lang="en-US" b="1" dirty="0" smtClean="0"/>
              <a:t>OPT Request – </a:t>
            </a:r>
            <a:br>
              <a:rPr lang="en-US" b="1" dirty="0" smtClean="0"/>
            </a:br>
            <a:r>
              <a:rPr lang="en-US" b="1" dirty="0" smtClean="0"/>
              <a:t>Academic Recommendation</a:t>
            </a:r>
          </a:p>
        </p:txBody>
      </p:sp>
      <p:pic>
        <p:nvPicPr>
          <p:cNvPr id="33795" name="Picture 3"/>
          <p:cNvPicPr>
            <a:picLocks noChangeAspect="1" noChangeArrowheads="1"/>
          </p:cNvPicPr>
          <p:nvPr/>
        </p:nvPicPr>
        <p:blipFill>
          <a:blip r:embed="rId3" cstate="print"/>
          <a:srcRect l="6876" t="25024" r="8125" b="8913"/>
          <a:stretch>
            <a:fillRect/>
          </a:stretch>
        </p:blipFill>
        <p:spPr bwMode="auto">
          <a:xfrm>
            <a:off x="1752600" y="2209800"/>
            <a:ext cx="5791200" cy="3795713"/>
          </a:xfrm>
          <a:prstGeom prst="rect">
            <a:avLst/>
          </a:prstGeom>
          <a:noFill/>
          <a:ln w="9525">
            <a:noFill/>
            <a:miter lim="800000"/>
            <a:headEnd/>
            <a:tailEnd/>
          </a:ln>
        </p:spPr>
      </p:pic>
      <p:sp>
        <p:nvSpPr>
          <p:cNvPr id="97285" name="Content Placeholder 2"/>
          <p:cNvSpPr>
            <a:spLocks/>
          </p:cNvSpPr>
          <p:nvPr/>
        </p:nvSpPr>
        <p:spPr bwMode="auto">
          <a:xfrm>
            <a:off x="304800" y="1676400"/>
            <a:ext cx="8305800" cy="533400"/>
          </a:xfrm>
          <a:prstGeom prst="rect">
            <a:avLst/>
          </a:prstGeom>
          <a:noFill/>
          <a:ln w="9525">
            <a:noFill/>
            <a:miter lim="800000"/>
            <a:headEnd/>
            <a:tailEnd/>
          </a:ln>
        </p:spPr>
        <p:txBody>
          <a:bodyPr/>
          <a:lstStyle/>
          <a:p>
            <a:pPr marL="319088" indent="-319088" eaLnBrk="0" hangingPunct="0">
              <a:spcBef>
                <a:spcPts val="700"/>
              </a:spcBef>
              <a:buClr>
                <a:schemeClr val="accent2"/>
              </a:buClr>
              <a:buSzPct val="60000"/>
              <a:buFont typeface="Wingdings" pitchFamily="2" charset="2"/>
              <a:buChar char=""/>
            </a:pPr>
            <a:endParaRPr lang="en-US" sz="1800" dirty="0">
              <a:latin typeface="Tw Cen MT" pitchFamily="34" charset="0"/>
            </a:endParaRPr>
          </a:p>
        </p:txBody>
      </p:sp>
      <p:sp>
        <p:nvSpPr>
          <p:cNvPr id="97286" name="AutoShape 6"/>
          <p:cNvSpPr>
            <a:spLocks/>
          </p:cNvSpPr>
          <p:nvPr/>
        </p:nvSpPr>
        <p:spPr bwMode="auto">
          <a:xfrm>
            <a:off x="2514600" y="2362200"/>
            <a:ext cx="76200" cy="1143000"/>
          </a:xfrm>
          <a:prstGeom prst="leftBracket">
            <a:avLst>
              <a:gd name="adj" fmla="val 16667"/>
            </a:avLst>
          </a:prstGeom>
          <a:noFill/>
          <a:ln w="19050">
            <a:solidFill>
              <a:srgbClr val="FF0000"/>
            </a:solidFill>
            <a:round/>
            <a:headEnd/>
            <a:tailEnd/>
          </a:ln>
        </p:spPr>
        <p:txBody>
          <a:bodyPr wrap="none" anchor="ctr"/>
          <a:lstStyle/>
          <a:p>
            <a:endParaRPr lang="en-US"/>
          </a:p>
        </p:txBody>
      </p:sp>
      <p:sp>
        <p:nvSpPr>
          <p:cNvPr id="97287" name="AutoShape 7"/>
          <p:cNvSpPr>
            <a:spLocks noChangeArrowheads="1"/>
          </p:cNvSpPr>
          <p:nvPr/>
        </p:nvSpPr>
        <p:spPr bwMode="auto">
          <a:xfrm rot="18016881">
            <a:off x="1055414" y="2057061"/>
            <a:ext cx="715325" cy="2133430"/>
          </a:xfrm>
          <a:prstGeom prst="curvedRightArrow">
            <a:avLst>
              <a:gd name="adj1" fmla="val 18067"/>
              <a:gd name="adj2" fmla="val 68067"/>
              <a:gd name="adj3" fmla="val 74236"/>
            </a:avLst>
          </a:prstGeom>
          <a:noFill/>
          <a:ln w="19050">
            <a:solidFill>
              <a:srgbClr val="FF0000"/>
            </a:solidFill>
            <a:miter lim="800000"/>
            <a:headEnd/>
            <a:tailEnd/>
          </a:ln>
        </p:spPr>
        <p:txBody>
          <a:bodyPr wrap="none" anchor="ctr"/>
          <a:lstStyle/>
          <a:p>
            <a:endParaRPr lang="en-US"/>
          </a:p>
        </p:txBody>
      </p:sp>
      <p:sp>
        <p:nvSpPr>
          <p:cNvPr id="97289" name="AutoShape 9"/>
          <p:cNvSpPr>
            <a:spLocks/>
          </p:cNvSpPr>
          <p:nvPr/>
        </p:nvSpPr>
        <p:spPr bwMode="auto">
          <a:xfrm>
            <a:off x="1676400" y="5029200"/>
            <a:ext cx="76200" cy="914400"/>
          </a:xfrm>
          <a:prstGeom prst="leftBracket">
            <a:avLst>
              <a:gd name="adj" fmla="val 208333"/>
            </a:avLst>
          </a:prstGeom>
          <a:noFill/>
          <a:ln w="19050">
            <a:solidFill>
              <a:srgbClr val="FF0000"/>
            </a:solidFill>
            <a:round/>
            <a:headEnd/>
            <a:tailEnd/>
          </a:ln>
        </p:spPr>
        <p:txBody>
          <a:bodyPr wrap="none" anchor="ctr"/>
          <a:lstStyle/>
          <a:p>
            <a:endParaRPr lang="en-US"/>
          </a:p>
        </p:txBody>
      </p:sp>
      <p:sp>
        <p:nvSpPr>
          <p:cNvPr id="97291" name="AutoShape 11"/>
          <p:cNvSpPr>
            <a:spLocks noChangeArrowheads="1"/>
          </p:cNvSpPr>
          <p:nvPr/>
        </p:nvSpPr>
        <p:spPr bwMode="auto">
          <a:xfrm rot="1264243" flipV="1">
            <a:off x="796112" y="5189703"/>
            <a:ext cx="685654" cy="1165076"/>
          </a:xfrm>
          <a:prstGeom prst="curvedRightArrow">
            <a:avLst>
              <a:gd name="adj1" fmla="val 36000"/>
              <a:gd name="adj2" fmla="val 72000"/>
              <a:gd name="adj3" fmla="val 33333"/>
            </a:avLst>
          </a:prstGeom>
          <a:noFill/>
          <a:ln w="19050">
            <a:solidFill>
              <a:srgbClr val="FF0000"/>
            </a:solidFill>
            <a:miter lim="800000"/>
            <a:headEnd/>
            <a:tailEnd/>
          </a:ln>
        </p:spPr>
        <p:txBody>
          <a:bodyPr wrap="none" anchor="ctr"/>
          <a:lstStyle/>
          <a:p>
            <a:endParaRPr lang="en-US"/>
          </a:p>
        </p:txBody>
      </p:sp>
      <p:sp>
        <p:nvSpPr>
          <p:cNvPr id="10" name="TextBox 9"/>
          <p:cNvSpPr txBox="1"/>
          <p:nvPr/>
        </p:nvSpPr>
        <p:spPr>
          <a:xfrm>
            <a:off x="3352800" y="2286000"/>
            <a:ext cx="1295400" cy="276999"/>
          </a:xfrm>
          <a:prstGeom prst="rect">
            <a:avLst/>
          </a:prstGeom>
          <a:noFill/>
        </p:spPr>
        <p:txBody>
          <a:bodyPr wrap="square" rtlCol="0">
            <a:spAutoFit/>
          </a:bodyPr>
          <a:lstStyle/>
          <a:p>
            <a:r>
              <a:rPr lang="en-US" sz="1200" b="1" dirty="0" smtClean="0"/>
              <a:t>1234    5678</a:t>
            </a:r>
            <a:endParaRPr lang="en-US" sz="1200" b="1" dirty="0"/>
          </a:p>
        </p:txBody>
      </p:sp>
      <p:sp>
        <p:nvSpPr>
          <p:cNvPr id="12" name="TextBox 11"/>
          <p:cNvSpPr txBox="1"/>
          <p:nvPr/>
        </p:nvSpPr>
        <p:spPr>
          <a:xfrm>
            <a:off x="3581400" y="2743200"/>
            <a:ext cx="228600" cy="369332"/>
          </a:xfrm>
          <a:prstGeom prst="rect">
            <a:avLst/>
          </a:prstGeom>
          <a:noFill/>
        </p:spPr>
        <p:txBody>
          <a:bodyPr wrap="square" rtlCol="0">
            <a:spAutoFit/>
          </a:bodyPr>
          <a:lstStyle/>
          <a:p>
            <a:r>
              <a:rPr lang="en-US" sz="1800" dirty="0" smtClean="0"/>
              <a:t>x</a:t>
            </a:r>
            <a:endParaRPr lang="en-US" sz="1800" dirty="0"/>
          </a:p>
        </p:txBody>
      </p:sp>
      <p:sp>
        <p:nvSpPr>
          <p:cNvPr id="13" name="TextBox 12"/>
          <p:cNvSpPr txBox="1"/>
          <p:nvPr/>
        </p:nvSpPr>
        <p:spPr>
          <a:xfrm>
            <a:off x="6400800" y="2438400"/>
            <a:ext cx="228600" cy="369332"/>
          </a:xfrm>
          <a:prstGeom prst="rect">
            <a:avLst/>
          </a:prstGeom>
          <a:noFill/>
        </p:spPr>
        <p:txBody>
          <a:bodyPr wrap="square" rtlCol="0">
            <a:spAutoFit/>
          </a:bodyPr>
          <a:lstStyle/>
          <a:p>
            <a:r>
              <a:rPr lang="en-US" sz="1800" dirty="0" smtClean="0"/>
              <a:t>x</a:t>
            </a:r>
            <a:endParaRPr lang="en-US" sz="1800" dirty="0"/>
          </a:p>
        </p:txBody>
      </p:sp>
      <p:sp>
        <p:nvSpPr>
          <p:cNvPr id="14" name="TextBox 13"/>
          <p:cNvSpPr txBox="1"/>
          <p:nvPr/>
        </p:nvSpPr>
        <p:spPr>
          <a:xfrm>
            <a:off x="5562600" y="2983468"/>
            <a:ext cx="228600" cy="369332"/>
          </a:xfrm>
          <a:prstGeom prst="rect">
            <a:avLst/>
          </a:prstGeom>
          <a:noFill/>
        </p:spPr>
        <p:txBody>
          <a:bodyPr wrap="square" rtlCol="0">
            <a:spAutoFit/>
          </a:bodyPr>
          <a:lstStyle/>
          <a:p>
            <a:r>
              <a:rPr lang="en-US" sz="1800" dirty="0" smtClean="0"/>
              <a:t>x</a:t>
            </a:r>
            <a:endParaRPr lang="en-US" sz="1800" dirty="0"/>
          </a:p>
        </p:txBody>
      </p:sp>
      <p:sp>
        <p:nvSpPr>
          <p:cNvPr id="15" name="TextBox 14"/>
          <p:cNvSpPr txBox="1"/>
          <p:nvPr/>
        </p:nvSpPr>
        <p:spPr>
          <a:xfrm>
            <a:off x="6553200" y="2743200"/>
            <a:ext cx="228600" cy="369332"/>
          </a:xfrm>
          <a:prstGeom prst="rect">
            <a:avLst/>
          </a:prstGeom>
          <a:noFill/>
        </p:spPr>
        <p:txBody>
          <a:bodyPr wrap="square" rtlCol="0">
            <a:spAutoFit/>
          </a:bodyPr>
          <a:lstStyle/>
          <a:p>
            <a:r>
              <a:rPr lang="en-US" sz="1800" dirty="0" smtClean="0"/>
              <a:t>x</a:t>
            </a:r>
            <a:endParaRPr lang="en-US" sz="1800" dirty="0"/>
          </a:p>
        </p:txBody>
      </p:sp>
      <p:sp>
        <p:nvSpPr>
          <p:cNvPr id="16" name="TextBox 15"/>
          <p:cNvSpPr txBox="1"/>
          <p:nvPr/>
        </p:nvSpPr>
        <p:spPr>
          <a:xfrm>
            <a:off x="3124200" y="5410200"/>
            <a:ext cx="1752600" cy="276999"/>
          </a:xfrm>
          <a:prstGeom prst="rect">
            <a:avLst/>
          </a:prstGeom>
          <a:noFill/>
        </p:spPr>
        <p:txBody>
          <a:bodyPr wrap="square" rtlCol="0">
            <a:spAutoFit/>
          </a:bodyPr>
          <a:lstStyle/>
          <a:p>
            <a:r>
              <a:rPr lang="en-US" sz="1200" b="1" dirty="0" smtClean="0"/>
              <a:t>Integrative Biology</a:t>
            </a:r>
          </a:p>
        </p:txBody>
      </p:sp>
      <p:sp>
        <p:nvSpPr>
          <p:cNvPr id="17" name="TextBox 16"/>
          <p:cNvSpPr txBox="1"/>
          <p:nvPr/>
        </p:nvSpPr>
        <p:spPr>
          <a:xfrm>
            <a:off x="5257800" y="5105400"/>
            <a:ext cx="1143000" cy="276999"/>
          </a:xfrm>
          <a:prstGeom prst="rect">
            <a:avLst/>
          </a:prstGeom>
          <a:noFill/>
        </p:spPr>
        <p:txBody>
          <a:bodyPr wrap="square" rtlCol="0">
            <a:spAutoFit/>
          </a:bodyPr>
          <a:lstStyle/>
          <a:p>
            <a:r>
              <a:rPr lang="en-US" sz="1200" b="1" dirty="0" smtClean="0"/>
              <a:t>(510) 642-1818</a:t>
            </a:r>
            <a:endParaRPr lang="en-US" sz="1200" b="1" dirty="0"/>
          </a:p>
        </p:txBody>
      </p:sp>
      <p:sp>
        <p:nvSpPr>
          <p:cNvPr id="18" name="TextBox 17"/>
          <p:cNvSpPr txBox="1"/>
          <p:nvPr/>
        </p:nvSpPr>
        <p:spPr>
          <a:xfrm>
            <a:off x="5181600" y="5410200"/>
            <a:ext cx="1752600" cy="461665"/>
          </a:xfrm>
          <a:prstGeom prst="rect">
            <a:avLst/>
          </a:prstGeom>
          <a:noFill/>
        </p:spPr>
        <p:txBody>
          <a:bodyPr wrap="square" rtlCol="0">
            <a:spAutoFit/>
          </a:bodyPr>
          <a:lstStyle/>
          <a:p>
            <a:r>
              <a:rPr lang="en-US" sz="1200" b="1" dirty="0" smtClean="0"/>
              <a:t>einstein@berkeley.edu</a:t>
            </a:r>
          </a:p>
          <a:p>
            <a:endParaRPr lang="en-US" sz="1200" dirty="0"/>
          </a:p>
        </p:txBody>
      </p:sp>
      <p:sp>
        <p:nvSpPr>
          <p:cNvPr id="19" name="TextBox 18"/>
          <p:cNvSpPr txBox="1"/>
          <p:nvPr/>
        </p:nvSpPr>
        <p:spPr>
          <a:xfrm>
            <a:off x="3276600" y="5181601"/>
            <a:ext cx="1447800" cy="276999"/>
          </a:xfrm>
          <a:prstGeom prst="rect">
            <a:avLst/>
          </a:prstGeom>
          <a:noFill/>
        </p:spPr>
        <p:txBody>
          <a:bodyPr wrap="square" rtlCol="0">
            <a:spAutoFit/>
          </a:bodyPr>
          <a:lstStyle/>
          <a:p>
            <a:r>
              <a:rPr lang="en-US" sz="1200" b="1" dirty="0" smtClean="0"/>
              <a:t>Albert Einstein</a:t>
            </a:r>
            <a:endParaRPr lang="en-US" sz="1200" b="1" dirty="0"/>
          </a:p>
        </p:txBody>
      </p:sp>
      <p:sp>
        <p:nvSpPr>
          <p:cNvPr id="11" name="TextBox 10"/>
          <p:cNvSpPr txBox="1"/>
          <p:nvPr/>
        </p:nvSpPr>
        <p:spPr>
          <a:xfrm>
            <a:off x="5486400" y="2286000"/>
            <a:ext cx="1752600" cy="276999"/>
          </a:xfrm>
          <a:prstGeom prst="rect">
            <a:avLst/>
          </a:prstGeom>
          <a:noFill/>
        </p:spPr>
        <p:txBody>
          <a:bodyPr wrap="square" rtlCol="0">
            <a:spAutoFit/>
          </a:bodyPr>
          <a:lstStyle/>
          <a:p>
            <a:r>
              <a:rPr lang="en-US" sz="1200" b="1" dirty="0" smtClean="0"/>
              <a:t>Integrative Biology</a:t>
            </a:r>
            <a:endParaRPr lang="en-US" sz="1200" b="1" dirty="0"/>
          </a:p>
        </p:txBody>
      </p:sp>
      <p:sp>
        <p:nvSpPr>
          <p:cNvPr id="20" name="TextBox 19"/>
          <p:cNvSpPr txBox="1"/>
          <p:nvPr/>
        </p:nvSpPr>
        <p:spPr>
          <a:xfrm>
            <a:off x="457200" y="1524000"/>
            <a:ext cx="7772400" cy="769441"/>
          </a:xfrm>
          <a:prstGeom prst="rect">
            <a:avLst/>
          </a:prstGeom>
          <a:noFill/>
        </p:spPr>
        <p:txBody>
          <a:bodyPr wrap="square" rtlCol="0">
            <a:spAutoFit/>
          </a:bodyPr>
          <a:lstStyle/>
          <a:p>
            <a:r>
              <a:rPr lang="en-US" sz="2200" dirty="0" smtClean="0">
                <a:latin typeface="+mn-lt"/>
              </a:rPr>
              <a:t>Department indicates student’s expected program completion date and her current registration status.</a:t>
            </a:r>
            <a:endParaRPr lang="en-US" sz="2200" dirty="0">
              <a:latin typeface="+mn-lt"/>
            </a:endParaRPr>
          </a:p>
        </p:txBody>
      </p:sp>
      <p:sp>
        <p:nvSpPr>
          <p:cNvPr id="22" name="TextBox 21"/>
          <p:cNvSpPr txBox="1"/>
          <p:nvPr/>
        </p:nvSpPr>
        <p:spPr>
          <a:xfrm>
            <a:off x="3048000" y="5638800"/>
            <a:ext cx="2743200" cy="677108"/>
          </a:xfrm>
          <a:prstGeom prst="rect">
            <a:avLst/>
          </a:prstGeom>
          <a:noFill/>
        </p:spPr>
        <p:txBody>
          <a:bodyPr wrap="square" rtlCol="0">
            <a:spAutoFit/>
          </a:bodyPr>
          <a:lstStyle/>
          <a:p>
            <a:r>
              <a:rPr lang="en-US" sz="1800" b="1" dirty="0" smtClean="0">
                <a:latin typeface="AR DECODE" pitchFamily="2" charset="0"/>
              </a:rPr>
              <a:t> </a:t>
            </a:r>
            <a:r>
              <a:rPr lang="en-US" sz="1800" b="1" dirty="0" smtClean="0">
                <a:latin typeface="Monotype Corsiva" pitchFamily="66" charset="0"/>
              </a:rPr>
              <a:t>Albert Einstein</a:t>
            </a:r>
          </a:p>
          <a:p>
            <a:endParaRPr lang="en-US" sz="2000" b="1" dirty="0">
              <a:latin typeface="AR DECODE" pitchFamily="2" charset="0"/>
            </a:endParaRPr>
          </a:p>
        </p:txBody>
      </p:sp>
      <p:sp>
        <p:nvSpPr>
          <p:cNvPr id="26" name="TextBox 25"/>
          <p:cNvSpPr txBox="1"/>
          <p:nvPr/>
        </p:nvSpPr>
        <p:spPr>
          <a:xfrm>
            <a:off x="3962400" y="2514600"/>
            <a:ext cx="1066800" cy="276999"/>
          </a:xfrm>
          <a:prstGeom prst="rect">
            <a:avLst/>
          </a:prstGeom>
          <a:noFill/>
        </p:spPr>
        <p:txBody>
          <a:bodyPr wrap="square" rtlCol="0">
            <a:spAutoFit/>
          </a:bodyPr>
          <a:lstStyle/>
          <a:p>
            <a:r>
              <a:rPr lang="en-US" sz="1200" b="1" dirty="0" smtClean="0"/>
              <a:t>5/11/2012</a:t>
            </a:r>
            <a:endParaRPr lang="en-US" sz="1200" b="1" dirty="0"/>
          </a:p>
        </p:txBody>
      </p:sp>
      <p:sp>
        <p:nvSpPr>
          <p:cNvPr id="28" name="TextBox 27"/>
          <p:cNvSpPr txBox="1"/>
          <p:nvPr/>
        </p:nvSpPr>
        <p:spPr>
          <a:xfrm>
            <a:off x="1524000" y="5943601"/>
            <a:ext cx="3962400" cy="769441"/>
          </a:xfrm>
          <a:prstGeom prst="rect">
            <a:avLst/>
          </a:prstGeom>
          <a:noFill/>
        </p:spPr>
        <p:txBody>
          <a:bodyPr wrap="square" rtlCol="0">
            <a:spAutoFit/>
          </a:bodyPr>
          <a:lstStyle/>
          <a:p>
            <a:r>
              <a:rPr lang="en-US" sz="2200" dirty="0" smtClean="0">
                <a:latin typeface="+mn-lt"/>
              </a:rPr>
              <a:t>Your information here and signature.</a:t>
            </a:r>
            <a:endParaRPr lang="en-US" sz="2200" dirty="0">
              <a:latin typeface="+mn-lt"/>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a:xfrm>
            <a:off x="612775" y="228600"/>
            <a:ext cx="8153400" cy="990600"/>
          </a:xfrm>
        </p:spPr>
        <p:txBody>
          <a:bodyPr/>
          <a:lstStyle/>
          <a:p>
            <a:r>
              <a:rPr lang="en-US" b="1" dirty="0" smtClean="0"/>
              <a:t>Program Completion Date</a:t>
            </a:r>
          </a:p>
        </p:txBody>
      </p:sp>
      <p:sp>
        <p:nvSpPr>
          <p:cNvPr id="33795" name="TextBox 4"/>
          <p:cNvSpPr txBox="1">
            <a:spLocks noChangeArrowheads="1"/>
          </p:cNvSpPr>
          <p:nvPr/>
        </p:nvSpPr>
        <p:spPr bwMode="auto">
          <a:xfrm>
            <a:off x="533400" y="1676400"/>
            <a:ext cx="7032625" cy="523875"/>
          </a:xfrm>
          <a:prstGeom prst="rect">
            <a:avLst/>
          </a:prstGeom>
          <a:noFill/>
          <a:ln w="9525">
            <a:noFill/>
            <a:miter lim="800000"/>
            <a:headEnd/>
            <a:tailEnd/>
          </a:ln>
        </p:spPr>
        <p:txBody>
          <a:bodyPr wrap="none">
            <a:spAutoFit/>
          </a:bodyPr>
          <a:lstStyle/>
          <a:p>
            <a:r>
              <a:rPr lang="en-US" sz="2800">
                <a:latin typeface="Tw Cen MT"/>
              </a:rPr>
              <a:t>For OPT purposes, the completion date is: </a:t>
            </a:r>
          </a:p>
        </p:txBody>
      </p:sp>
      <p:sp>
        <p:nvSpPr>
          <p:cNvPr id="33796" name="TextBox 5"/>
          <p:cNvSpPr txBox="1">
            <a:spLocks noChangeArrowheads="1"/>
          </p:cNvSpPr>
          <p:nvPr/>
        </p:nvSpPr>
        <p:spPr bwMode="auto">
          <a:xfrm>
            <a:off x="1981200" y="5486400"/>
            <a:ext cx="2362200" cy="461963"/>
          </a:xfrm>
          <a:prstGeom prst="rect">
            <a:avLst/>
          </a:prstGeom>
          <a:noFill/>
          <a:ln w="9525">
            <a:noFill/>
            <a:miter lim="800000"/>
            <a:headEnd/>
            <a:tailEnd/>
          </a:ln>
        </p:spPr>
        <p:txBody>
          <a:bodyPr>
            <a:spAutoFit/>
          </a:bodyPr>
          <a:lstStyle/>
          <a:p>
            <a:r>
              <a:rPr lang="en-US"/>
              <a:t> </a:t>
            </a:r>
          </a:p>
        </p:txBody>
      </p:sp>
      <p:sp>
        <p:nvSpPr>
          <p:cNvPr id="33797" name="Content Placeholder 4"/>
          <p:cNvSpPr>
            <a:spLocks/>
          </p:cNvSpPr>
          <p:nvPr/>
        </p:nvSpPr>
        <p:spPr bwMode="auto">
          <a:xfrm>
            <a:off x="685800" y="3276600"/>
            <a:ext cx="3886200" cy="3581400"/>
          </a:xfrm>
          <a:prstGeom prst="rect">
            <a:avLst/>
          </a:prstGeom>
          <a:noFill/>
          <a:ln w="9525">
            <a:noFill/>
            <a:miter lim="800000"/>
            <a:headEnd/>
            <a:tailEnd/>
          </a:ln>
        </p:spPr>
        <p:txBody>
          <a:bodyPr/>
          <a:lstStyle/>
          <a:p>
            <a:pPr marL="319088" indent="-319088" algn="ctr" eaLnBrk="0" hangingPunct="0">
              <a:spcBef>
                <a:spcPts val="700"/>
              </a:spcBef>
              <a:buClr>
                <a:schemeClr val="accent2"/>
              </a:buClr>
              <a:buSzPct val="60000"/>
              <a:buFont typeface="Wingdings" pitchFamily="2" charset="2"/>
              <a:buNone/>
            </a:pPr>
            <a:r>
              <a:rPr lang="en-US">
                <a:latin typeface="Tw Cen MT"/>
              </a:rPr>
              <a:t>Completion date is </a:t>
            </a:r>
            <a:br>
              <a:rPr lang="en-US">
                <a:latin typeface="Tw Cen MT"/>
              </a:rPr>
            </a:br>
            <a:r>
              <a:rPr lang="en-US">
                <a:latin typeface="Tw Cen MT"/>
              </a:rPr>
              <a:t>last date of final exams</a:t>
            </a:r>
          </a:p>
        </p:txBody>
      </p:sp>
      <p:sp>
        <p:nvSpPr>
          <p:cNvPr id="33798" name="Content Placeholder 6"/>
          <p:cNvSpPr>
            <a:spLocks/>
          </p:cNvSpPr>
          <p:nvPr/>
        </p:nvSpPr>
        <p:spPr bwMode="auto">
          <a:xfrm>
            <a:off x="4800600" y="3276600"/>
            <a:ext cx="3886200" cy="3581400"/>
          </a:xfrm>
          <a:prstGeom prst="rect">
            <a:avLst/>
          </a:prstGeom>
          <a:noFill/>
          <a:ln w="9525">
            <a:noFill/>
            <a:miter lim="800000"/>
            <a:headEnd/>
            <a:tailEnd/>
          </a:ln>
        </p:spPr>
        <p:txBody>
          <a:bodyPr/>
          <a:lstStyle/>
          <a:p>
            <a:pPr marL="319088" indent="-319088" algn="ctr"/>
            <a:r>
              <a:rPr lang="en-US">
                <a:latin typeface="Tw Cen MT"/>
              </a:rPr>
              <a:t>Completion date is </a:t>
            </a:r>
            <a:br>
              <a:rPr lang="en-US">
                <a:latin typeface="Tw Cen MT"/>
              </a:rPr>
            </a:br>
            <a:r>
              <a:rPr lang="en-US">
                <a:latin typeface="Tw Cen MT"/>
              </a:rPr>
              <a:t>the day thesis or dissertation is filed, </a:t>
            </a:r>
            <a:br>
              <a:rPr lang="en-US">
                <a:latin typeface="Tw Cen MT"/>
              </a:rPr>
            </a:br>
            <a:r>
              <a:rPr lang="en-US">
                <a:latin typeface="Tw Cen MT"/>
              </a:rPr>
              <a:t>or last day of final </a:t>
            </a:r>
          </a:p>
          <a:p>
            <a:pPr marL="319088" indent="-319088" algn="ctr"/>
            <a:r>
              <a:rPr lang="en-US">
                <a:latin typeface="Tw Cen MT"/>
              </a:rPr>
              <a:t>exams</a:t>
            </a:r>
          </a:p>
        </p:txBody>
      </p:sp>
      <p:sp>
        <p:nvSpPr>
          <p:cNvPr id="33799" name="Text Placeholder 3"/>
          <p:cNvSpPr>
            <a:spLocks/>
          </p:cNvSpPr>
          <p:nvPr/>
        </p:nvSpPr>
        <p:spPr bwMode="auto">
          <a:xfrm>
            <a:off x="609600" y="2514600"/>
            <a:ext cx="3886200" cy="639763"/>
          </a:xfrm>
          <a:prstGeom prst="rect">
            <a:avLst/>
          </a:prstGeom>
          <a:solidFill>
            <a:schemeClr val="accent2"/>
          </a:solidFill>
          <a:ln w="9525">
            <a:solidFill>
              <a:schemeClr val="tx1"/>
            </a:solidFill>
            <a:miter lim="800000"/>
            <a:headEnd/>
            <a:tailEnd/>
          </a:ln>
        </p:spPr>
        <p:txBody>
          <a:bodyPr anchor="ctr"/>
          <a:lstStyle/>
          <a:p>
            <a:pPr algn="ctr">
              <a:spcBef>
                <a:spcPts val="700"/>
              </a:spcBef>
              <a:buClr>
                <a:schemeClr val="accent2"/>
              </a:buClr>
              <a:buSzPct val="60000"/>
            </a:pPr>
            <a:r>
              <a:rPr lang="en-US" b="1">
                <a:solidFill>
                  <a:srgbClr val="FFFFFF"/>
                </a:solidFill>
                <a:latin typeface="Tw Cen MT"/>
              </a:rPr>
              <a:t>Undergraduates</a:t>
            </a:r>
          </a:p>
        </p:txBody>
      </p:sp>
      <p:sp>
        <p:nvSpPr>
          <p:cNvPr id="22533" name="Text Placeholder 5"/>
          <p:cNvSpPr>
            <a:spLocks noGrp="1"/>
          </p:cNvSpPr>
          <p:nvPr>
            <p:ph type="body" sz="quarter" idx="4294967295"/>
          </p:nvPr>
        </p:nvSpPr>
        <p:spPr>
          <a:xfrm>
            <a:off x="4800600" y="2514600"/>
            <a:ext cx="3886200" cy="639763"/>
          </a:xfrm>
          <a:solidFill>
            <a:schemeClr val="accent4"/>
          </a:solidFill>
          <a:ln>
            <a:solidFill>
              <a:schemeClr val="tx1"/>
            </a:solidFill>
          </a:ln>
        </p:spPr>
        <p:txBody>
          <a:bodyPr anchor="ctr">
            <a:noAutofit/>
          </a:bodyPr>
          <a:lstStyle/>
          <a:p>
            <a:pPr marL="0" indent="0" algn="ctr" eaLnBrk="1" hangingPunct="1">
              <a:buFontTx/>
              <a:buNone/>
              <a:defRPr/>
            </a:pPr>
            <a:r>
              <a:rPr lang="en-US" sz="2400" b="1" smtClean="0">
                <a:solidFill>
                  <a:srgbClr val="FFFFFF"/>
                </a:solidFill>
                <a:cs typeface="Arial" pitchFamily="34" charset="0"/>
              </a:rPr>
              <a:t>Graduates</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612775" y="228600"/>
            <a:ext cx="8153400" cy="990600"/>
          </a:xfrm>
        </p:spPr>
        <p:txBody>
          <a:bodyPr/>
          <a:lstStyle/>
          <a:p>
            <a:r>
              <a:rPr lang="en-US" b="1" dirty="0" smtClean="0"/>
              <a:t>OPT application process</a:t>
            </a:r>
          </a:p>
        </p:txBody>
      </p:sp>
      <p:pic>
        <p:nvPicPr>
          <p:cNvPr id="39939" name="Picture 2" descr="C:\Documents and Settings\kshek\Local Settings\Temporary Internet Files\Content.IE5\P2J2JZ0E\MC900371284[1].wmf"/>
          <p:cNvPicPr>
            <a:picLocks noChangeAspect="1" noChangeArrowheads="1"/>
          </p:cNvPicPr>
          <p:nvPr/>
        </p:nvPicPr>
        <p:blipFill>
          <a:blip r:embed="rId3" cstate="print"/>
          <a:srcRect/>
          <a:stretch>
            <a:fillRect/>
          </a:stretch>
        </p:blipFill>
        <p:spPr bwMode="auto">
          <a:xfrm>
            <a:off x="6781800" y="2057400"/>
            <a:ext cx="1814513" cy="1803400"/>
          </a:xfrm>
          <a:prstGeom prst="rect">
            <a:avLst/>
          </a:prstGeom>
          <a:noFill/>
          <a:ln w="9525">
            <a:noFill/>
            <a:miter lim="800000"/>
            <a:headEnd/>
            <a:tailEnd/>
          </a:ln>
        </p:spPr>
      </p:pic>
      <p:pic>
        <p:nvPicPr>
          <p:cNvPr id="39940" name="Picture 4" descr="C:\Documents and Settings\kshek\Local Settings\Temporary Internet Files\Content.IE5\46QNDLJ5\MC900326274[1].wmf"/>
          <p:cNvPicPr>
            <a:picLocks noChangeAspect="1" noChangeArrowheads="1"/>
          </p:cNvPicPr>
          <p:nvPr/>
        </p:nvPicPr>
        <p:blipFill>
          <a:blip r:embed="rId4" cstate="print"/>
          <a:srcRect/>
          <a:stretch>
            <a:fillRect/>
          </a:stretch>
        </p:blipFill>
        <p:spPr bwMode="auto">
          <a:xfrm>
            <a:off x="3124200" y="2133600"/>
            <a:ext cx="1830388" cy="1574800"/>
          </a:xfrm>
          <a:prstGeom prst="rect">
            <a:avLst/>
          </a:prstGeom>
          <a:noFill/>
          <a:ln w="9525">
            <a:noFill/>
            <a:miter lim="800000"/>
            <a:headEnd/>
            <a:tailEnd/>
          </a:ln>
        </p:spPr>
      </p:pic>
      <p:pic>
        <p:nvPicPr>
          <p:cNvPr id="39941" name="Picture 5" descr="C:\Documents and Settings\kshek\Local Settings\Temporary Internet Files\Content.IE5\46QNDLJ5\MC900384176[1].wmf"/>
          <p:cNvPicPr>
            <a:picLocks noChangeAspect="1" noChangeArrowheads="1"/>
          </p:cNvPicPr>
          <p:nvPr/>
        </p:nvPicPr>
        <p:blipFill>
          <a:blip r:embed="rId5" cstate="print"/>
          <a:srcRect/>
          <a:stretch>
            <a:fillRect/>
          </a:stretch>
        </p:blipFill>
        <p:spPr bwMode="auto">
          <a:xfrm>
            <a:off x="1524000" y="4572000"/>
            <a:ext cx="1820863" cy="1457325"/>
          </a:xfrm>
          <a:prstGeom prst="rect">
            <a:avLst/>
          </a:prstGeom>
          <a:noFill/>
          <a:ln w="9525">
            <a:noFill/>
            <a:miter lim="800000"/>
            <a:headEnd/>
            <a:tailEnd/>
          </a:ln>
        </p:spPr>
      </p:pic>
      <p:sp>
        <p:nvSpPr>
          <p:cNvPr id="11" name="Notched Right Arrow 10"/>
          <p:cNvSpPr/>
          <p:nvPr/>
        </p:nvSpPr>
        <p:spPr>
          <a:xfrm>
            <a:off x="5486400" y="2895600"/>
            <a:ext cx="609600" cy="3048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sp>
        <p:nvSpPr>
          <p:cNvPr id="39945" name="TextBox 12"/>
          <p:cNvSpPr txBox="1">
            <a:spLocks noChangeArrowheads="1"/>
          </p:cNvSpPr>
          <p:nvPr/>
        </p:nvSpPr>
        <p:spPr bwMode="auto">
          <a:xfrm>
            <a:off x="457200" y="1524000"/>
            <a:ext cx="7839075" cy="461963"/>
          </a:xfrm>
          <a:prstGeom prst="rect">
            <a:avLst/>
          </a:prstGeom>
          <a:noFill/>
          <a:ln w="9525">
            <a:noFill/>
            <a:miter lim="800000"/>
            <a:headEnd/>
            <a:tailEnd/>
          </a:ln>
        </p:spPr>
        <p:txBody>
          <a:bodyPr wrap="none">
            <a:spAutoFit/>
          </a:bodyPr>
          <a:lstStyle/>
          <a:p>
            <a:r>
              <a:rPr lang="en-US" dirty="0">
                <a:latin typeface="Tw Cen MT"/>
              </a:rPr>
              <a:t>Mail OPT endorsed I-20 and OPT application to USCIS</a:t>
            </a:r>
          </a:p>
        </p:txBody>
      </p:sp>
      <p:sp>
        <p:nvSpPr>
          <p:cNvPr id="39946" name="Rectangle 14"/>
          <p:cNvSpPr>
            <a:spLocks noChangeArrowheads="1"/>
          </p:cNvSpPr>
          <p:nvPr/>
        </p:nvSpPr>
        <p:spPr bwMode="auto">
          <a:xfrm>
            <a:off x="1295400" y="6096000"/>
            <a:ext cx="2667000" cy="461963"/>
          </a:xfrm>
          <a:prstGeom prst="rect">
            <a:avLst/>
          </a:prstGeom>
          <a:noFill/>
          <a:ln w="9525">
            <a:noFill/>
            <a:miter lim="800000"/>
            <a:headEnd/>
            <a:tailEnd/>
          </a:ln>
        </p:spPr>
        <p:txBody>
          <a:bodyPr>
            <a:spAutoFit/>
          </a:bodyPr>
          <a:lstStyle/>
          <a:p>
            <a:r>
              <a:rPr lang="en-US" dirty="0">
                <a:solidFill>
                  <a:srgbClr val="000000"/>
                </a:solidFill>
              </a:rPr>
              <a:t>Wait 2-3 months….</a:t>
            </a:r>
          </a:p>
        </p:txBody>
      </p:sp>
      <p:pic>
        <p:nvPicPr>
          <p:cNvPr id="14" name="Picture 13" descr="EAD card.jpg"/>
          <p:cNvPicPr>
            <a:picLocks noChangeAspect="1"/>
          </p:cNvPicPr>
          <p:nvPr/>
        </p:nvPicPr>
        <p:blipFill>
          <a:blip r:embed="rId6" cstate="print"/>
          <a:stretch>
            <a:fillRect/>
          </a:stretch>
        </p:blipFill>
        <p:spPr>
          <a:xfrm>
            <a:off x="5486400" y="4267200"/>
            <a:ext cx="3352800" cy="2371492"/>
          </a:xfrm>
          <a:prstGeom prst="rect">
            <a:avLst/>
          </a:prstGeom>
        </p:spPr>
      </p:pic>
      <p:sp>
        <p:nvSpPr>
          <p:cNvPr id="15" name="TextBox 14"/>
          <p:cNvSpPr txBox="1"/>
          <p:nvPr/>
        </p:nvSpPr>
        <p:spPr>
          <a:xfrm>
            <a:off x="6019800" y="4800600"/>
            <a:ext cx="685800" cy="323165"/>
          </a:xfrm>
          <a:prstGeom prst="rect">
            <a:avLst/>
          </a:prstGeom>
          <a:solidFill>
            <a:schemeClr val="bg1"/>
          </a:solidFill>
        </p:spPr>
        <p:txBody>
          <a:bodyPr wrap="square" rtlCol="0">
            <a:spAutoFit/>
          </a:bodyPr>
          <a:lstStyle/>
          <a:p>
            <a:r>
              <a:rPr lang="en-US" sz="1500" b="1" dirty="0" err="1" smtClean="0">
                <a:latin typeface="Monotype Corsiva" pitchFamily="66" charset="0"/>
              </a:rPr>
              <a:t>Fei</a:t>
            </a:r>
            <a:endParaRPr lang="en-US" sz="1500" b="1" dirty="0">
              <a:latin typeface="AR DECODE" pitchFamily="2" charset="0"/>
            </a:endParaRPr>
          </a:p>
        </p:txBody>
      </p:sp>
      <p:sp>
        <p:nvSpPr>
          <p:cNvPr id="16" name="Notched Right Arrow 15"/>
          <p:cNvSpPr/>
          <p:nvPr/>
        </p:nvSpPr>
        <p:spPr>
          <a:xfrm>
            <a:off x="4114800" y="5181600"/>
            <a:ext cx="609600" cy="3048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pic>
        <p:nvPicPr>
          <p:cNvPr id="17" name="Content Placeholder 5" descr="fei3.jpg"/>
          <p:cNvPicPr>
            <a:picLocks noChangeAspect="1"/>
          </p:cNvPicPr>
          <p:nvPr/>
        </p:nvPicPr>
        <p:blipFill>
          <a:blip r:embed="rId7" cstate="print"/>
          <a:stretch>
            <a:fillRect/>
          </a:stretch>
        </p:blipFill>
        <p:spPr bwMode="auto">
          <a:xfrm>
            <a:off x="0" y="2057400"/>
            <a:ext cx="2344615" cy="1905000"/>
          </a:xfrm>
          <a:prstGeom prst="rect">
            <a:avLst/>
          </a:prstGeom>
          <a:noFill/>
          <a:ln w="9525">
            <a:noFill/>
            <a:miter lim="800000"/>
            <a:headEnd/>
            <a:tailEnd/>
          </a:ln>
        </p:spPr>
      </p:pic>
      <p:sp>
        <p:nvSpPr>
          <p:cNvPr id="12" name="Notched Right Arrow 11"/>
          <p:cNvSpPr/>
          <p:nvPr/>
        </p:nvSpPr>
        <p:spPr>
          <a:xfrm>
            <a:off x="2057400" y="2895600"/>
            <a:ext cx="609600" cy="3048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pic>
        <p:nvPicPr>
          <p:cNvPr id="1026" name="Picture 2"/>
          <p:cNvPicPr>
            <a:picLocks noChangeAspect="1" noChangeArrowheads="1"/>
          </p:cNvPicPr>
          <p:nvPr/>
        </p:nvPicPr>
        <p:blipFill>
          <a:blip r:embed="rId8" cstate="print"/>
          <a:srcRect/>
          <a:stretch>
            <a:fillRect/>
          </a:stretch>
        </p:blipFill>
        <p:spPr bwMode="auto">
          <a:xfrm>
            <a:off x="5562600" y="5257800"/>
            <a:ext cx="1066800" cy="1066800"/>
          </a:xfrm>
          <a:prstGeom prst="rect">
            <a:avLst/>
          </a:prstGeom>
          <a:noFill/>
          <a:ln w="9525">
            <a:noFill/>
            <a:miter lim="800000"/>
            <a:headEnd/>
            <a:tailEnd/>
          </a:ln>
        </p:spPr>
      </p:pic>
    </p:spTree>
    <p:extLst>
      <p:ext uri="{BB962C8B-B14F-4D97-AF65-F5344CB8AC3E}">
        <p14:creationId xmlns:p14="http://schemas.microsoft.com/office/powerpoint/2010/main" val="74479583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1" name="Title 1"/>
          <p:cNvSpPr>
            <a:spLocks noGrp="1"/>
          </p:cNvSpPr>
          <p:nvPr>
            <p:ph type="title"/>
          </p:nvPr>
        </p:nvSpPr>
        <p:spPr>
          <a:xfrm>
            <a:off x="495300" y="228600"/>
            <a:ext cx="8153400" cy="990600"/>
          </a:xfrm>
        </p:spPr>
        <p:txBody>
          <a:bodyPr/>
          <a:lstStyle/>
          <a:p>
            <a:r>
              <a:rPr lang="en-US" sz="5400" b="1" dirty="0" smtClean="0"/>
              <a:t>Outcomes</a:t>
            </a:r>
          </a:p>
        </p:txBody>
      </p:sp>
      <p:sp>
        <p:nvSpPr>
          <p:cNvPr id="20482" name="Content Placeholder 2"/>
          <p:cNvSpPr>
            <a:spLocks noGrp="1"/>
          </p:cNvSpPr>
          <p:nvPr>
            <p:ph sz="quarter" idx="1"/>
          </p:nvPr>
        </p:nvSpPr>
        <p:spPr>
          <a:xfrm>
            <a:off x="612775" y="1600200"/>
            <a:ext cx="8153400" cy="3886200"/>
          </a:xfrm>
        </p:spPr>
        <p:txBody>
          <a:bodyPr/>
          <a:lstStyle/>
          <a:p>
            <a:r>
              <a:rPr lang="en-US" sz="3200" dirty="0" smtClean="0"/>
              <a:t>To learn about the most common types of BIO request forms that require campus advisors’ endorsements</a:t>
            </a:r>
          </a:p>
          <a:p>
            <a:r>
              <a:rPr lang="en-US" sz="3200" dirty="0" smtClean="0"/>
              <a:t>To understand the campus advisor’s role in recommending these benefits</a:t>
            </a:r>
          </a:p>
          <a:p>
            <a:r>
              <a:rPr lang="en-US" sz="3200" dirty="0" smtClean="0"/>
              <a:t>To understand BIO’s role in recommending and authorizing students’ requests</a:t>
            </a:r>
          </a:p>
          <a:p>
            <a:endParaRPr lang="en-US" dirty="0" smtClean="0"/>
          </a:p>
          <a:p>
            <a:endParaRPr lang="en-US" dirty="0" smtClean="0"/>
          </a:p>
          <a:p>
            <a:endParaRPr lang="en-US" dirty="0" smtClean="0"/>
          </a:p>
          <a:p>
            <a:endParaRPr lang="en-US" dirty="0" smtClean="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idx="4294967295"/>
          </p:nvPr>
        </p:nvSpPr>
        <p:spPr>
          <a:xfrm>
            <a:off x="685800" y="2286000"/>
            <a:ext cx="7772400" cy="1981200"/>
          </a:xfrm>
        </p:spPr>
        <p:txBody>
          <a:bodyPr anchor="b"/>
          <a:lstStyle/>
          <a:p>
            <a:pPr eaLnBrk="1" hangingPunct="1"/>
            <a:r>
              <a:rPr lang="en-US" sz="4300" b="1" dirty="0" smtClean="0">
                <a:solidFill>
                  <a:schemeClr val="tx1"/>
                </a:solidFill>
              </a:rPr>
              <a:t>J-1 Academic Training</a:t>
            </a:r>
            <a:br>
              <a:rPr lang="en-US" sz="4300" b="1" dirty="0" smtClean="0">
                <a:solidFill>
                  <a:schemeClr val="tx1"/>
                </a:solidFill>
              </a:rPr>
            </a:br>
            <a:r>
              <a:rPr lang="en-US" sz="4300" b="1" dirty="0" smtClean="0">
                <a:solidFill>
                  <a:schemeClr val="tx1"/>
                </a:solidFill>
              </a:rPr>
              <a:t>(Post-Completion)</a:t>
            </a:r>
            <a:endParaRPr lang="en-US" sz="4300" dirty="0" smtClean="0">
              <a:solidFill>
                <a:schemeClr val="tx1"/>
              </a:solidFill>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19200" y="4572000"/>
            <a:ext cx="6400800" cy="769441"/>
          </a:xfrm>
          <a:prstGeom prst="rect">
            <a:avLst/>
          </a:prstGeom>
          <a:noFill/>
        </p:spPr>
        <p:txBody>
          <a:bodyPr wrap="square" rtlCol="0">
            <a:spAutoFit/>
          </a:bodyPr>
          <a:lstStyle/>
          <a:p>
            <a:r>
              <a:rPr lang="en-US" sz="2200" dirty="0" smtClean="0">
                <a:latin typeface="+mn-lt"/>
              </a:rPr>
              <a:t>Check box to confirm student’s employment is related to their degree.</a:t>
            </a:r>
            <a:endParaRPr lang="en-US" sz="2200" dirty="0">
              <a:latin typeface="+mn-lt"/>
            </a:endParaRPr>
          </a:p>
        </p:txBody>
      </p:sp>
      <p:pic>
        <p:nvPicPr>
          <p:cNvPr id="9218" name="Picture 2"/>
          <p:cNvPicPr>
            <a:picLocks noChangeAspect="1" noChangeArrowheads="1"/>
          </p:cNvPicPr>
          <p:nvPr/>
        </p:nvPicPr>
        <p:blipFill>
          <a:blip r:embed="rId3" cstate="print"/>
          <a:srcRect/>
          <a:stretch>
            <a:fillRect/>
          </a:stretch>
        </p:blipFill>
        <p:spPr bwMode="auto">
          <a:xfrm>
            <a:off x="581025" y="1828800"/>
            <a:ext cx="8562975" cy="2667000"/>
          </a:xfrm>
          <a:prstGeom prst="rect">
            <a:avLst/>
          </a:prstGeom>
          <a:noFill/>
          <a:ln w="9525">
            <a:solidFill>
              <a:schemeClr val="tx1"/>
            </a:solidFill>
            <a:miter lim="800000"/>
            <a:headEnd/>
            <a:tailEnd/>
          </a:ln>
        </p:spPr>
      </p:pic>
      <p:sp>
        <p:nvSpPr>
          <p:cNvPr id="4" name="AutoShape 11"/>
          <p:cNvSpPr>
            <a:spLocks noChangeArrowheads="1"/>
          </p:cNvSpPr>
          <p:nvPr/>
        </p:nvSpPr>
        <p:spPr bwMode="auto">
          <a:xfrm rot="21123445" flipV="1">
            <a:off x="177111" y="2259051"/>
            <a:ext cx="844402" cy="2919911"/>
          </a:xfrm>
          <a:prstGeom prst="curvedRightArrow">
            <a:avLst>
              <a:gd name="adj1" fmla="val 36000"/>
              <a:gd name="adj2" fmla="val 72000"/>
              <a:gd name="adj3" fmla="val 33333"/>
            </a:avLst>
          </a:prstGeom>
          <a:noFill/>
          <a:ln w="19050">
            <a:solidFill>
              <a:srgbClr val="FF0000"/>
            </a:solidFill>
            <a:miter lim="800000"/>
            <a:headEnd/>
            <a:tailEnd/>
          </a:ln>
        </p:spPr>
        <p:txBody>
          <a:bodyPr wrap="none" anchor="ctr"/>
          <a:lstStyle/>
          <a:p>
            <a:endParaRPr lang="en-US"/>
          </a:p>
        </p:txBody>
      </p:sp>
      <p:sp>
        <p:nvSpPr>
          <p:cNvPr id="6" name="Rectangle 5"/>
          <p:cNvSpPr/>
          <p:nvPr/>
        </p:nvSpPr>
        <p:spPr>
          <a:xfrm>
            <a:off x="838200" y="3048000"/>
            <a:ext cx="7620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000" dirty="0" smtClean="0">
                <a:solidFill>
                  <a:schemeClr val="tx1"/>
                </a:solidFill>
              </a:rPr>
              <a:t>For 18 month extensions only, explain research component of student’s job.</a:t>
            </a:r>
            <a:endParaRPr lang="en-US" sz="2000" dirty="0">
              <a:solidFill>
                <a:schemeClr val="tx1"/>
              </a:solidFill>
            </a:endParaRPr>
          </a:p>
        </p:txBody>
      </p:sp>
      <p:sp>
        <p:nvSpPr>
          <p:cNvPr id="7" name="Title 1"/>
          <p:cNvSpPr txBox="1">
            <a:spLocks/>
          </p:cNvSpPr>
          <p:nvPr/>
        </p:nvSpPr>
        <p:spPr bwMode="auto">
          <a:xfrm>
            <a:off x="381000" y="152400"/>
            <a:ext cx="8534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smtClean="0">
                <a:ln>
                  <a:noFill/>
                </a:ln>
                <a:solidFill>
                  <a:schemeClr val="tx2"/>
                </a:solidFill>
                <a:effectLst/>
                <a:uLnTx/>
                <a:uFillTx/>
                <a:latin typeface="+mj-lt"/>
                <a:ea typeface="+mj-ea"/>
                <a:cs typeface="+mj-cs"/>
              </a:rPr>
              <a:t>Academic Training </a:t>
            </a:r>
            <a:br>
              <a:rPr kumimoji="0" lang="en-US" sz="4400" b="1" i="0" u="none" strike="noStrike" kern="1200" cap="none" spc="0" normalizeH="0" baseline="0" noProof="0" dirty="0" smtClean="0">
                <a:ln>
                  <a:noFill/>
                </a:ln>
                <a:solidFill>
                  <a:schemeClr val="tx2"/>
                </a:solidFill>
                <a:effectLst/>
                <a:uLnTx/>
                <a:uFillTx/>
                <a:latin typeface="+mj-lt"/>
                <a:ea typeface="+mj-ea"/>
                <a:cs typeface="+mj-cs"/>
              </a:rPr>
            </a:br>
            <a:r>
              <a:rPr kumimoji="0" lang="en-US" sz="4400" b="1" i="0" u="none" strike="noStrike" kern="1200" cap="none" spc="0" normalizeH="0" baseline="0" noProof="0" dirty="0" smtClean="0">
                <a:ln>
                  <a:noFill/>
                </a:ln>
                <a:solidFill>
                  <a:schemeClr val="tx2"/>
                </a:solidFill>
                <a:effectLst/>
                <a:uLnTx/>
                <a:uFillTx/>
                <a:latin typeface="+mj-lt"/>
                <a:ea typeface="+mj-ea"/>
                <a:cs typeface="+mj-cs"/>
              </a:rPr>
              <a:t>(Post-Completion)</a:t>
            </a:r>
            <a:endParaRPr kumimoji="0" lang="en-US" sz="4400" b="1" i="0" u="none" strike="noStrike" kern="1200" cap="none" spc="0" normalizeH="0" baseline="0" noProof="0" dirty="0">
              <a:ln>
                <a:noFill/>
              </a:ln>
              <a:solidFill>
                <a:schemeClr val="tx2"/>
              </a:solidFill>
              <a:effectLst/>
              <a:uLnTx/>
              <a:uFillTx/>
              <a:latin typeface="+mj-lt"/>
              <a:ea typeface="+mj-ea"/>
              <a:cs typeface="+mj-cs"/>
            </a:endParaRPr>
          </a:p>
        </p:txBody>
      </p:sp>
      <p:pic>
        <p:nvPicPr>
          <p:cNvPr id="9" name="Content Placeholder 6" descr="james1.jpg"/>
          <p:cNvPicPr>
            <a:picLocks noGrp="1" noChangeAspect="1"/>
          </p:cNvPicPr>
          <p:nvPr>
            <p:ph sz="quarter" idx="4294967295"/>
          </p:nvPr>
        </p:nvPicPr>
        <p:blipFill>
          <a:blip r:embed="rId4" cstate="print"/>
          <a:stretch>
            <a:fillRect/>
          </a:stretch>
        </p:blipFill>
        <p:spPr>
          <a:xfrm>
            <a:off x="7086600" y="4724400"/>
            <a:ext cx="1864501" cy="1981200"/>
          </a:xfrm>
          <a:prstGeom prst="rect">
            <a:avLst/>
          </a:prstGeom>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idx="4294967295"/>
          </p:nvPr>
        </p:nvSpPr>
        <p:spPr>
          <a:xfrm>
            <a:off x="685800" y="2286000"/>
            <a:ext cx="7772400" cy="1981200"/>
          </a:xfrm>
        </p:spPr>
        <p:txBody>
          <a:bodyPr anchor="b"/>
          <a:lstStyle/>
          <a:p>
            <a:pPr eaLnBrk="1" hangingPunct="1"/>
            <a:r>
              <a:rPr lang="en-US" sz="4300" b="1" dirty="0" smtClean="0">
                <a:solidFill>
                  <a:schemeClr val="tx1"/>
                </a:solidFill>
              </a:rPr>
              <a:t>Withdrawal</a:t>
            </a:r>
            <a:endParaRPr lang="en-US" sz="4300" dirty="0" smtClean="0">
              <a:solidFill>
                <a:schemeClr val="tx1"/>
              </a:solidFill>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228600"/>
            <a:ext cx="8153400" cy="990600"/>
          </a:xfrm>
        </p:spPr>
        <p:txBody>
          <a:bodyPr/>
          <a:lstStyle/>
          <a:p>
            <a:pPr eaLnBrk="1" hangingPunct="1"/>
            <a:r>
              <a:rPr lang="en-US" b="1" dirty="0" smtClean="0"/>
              <a:t>Withdrawal</a:t>
            </a:r>
          </a:p>
        </p:txBody>
      </p:sp>
      <p:sp>
        <p:nvSpPr>
          <p:cNvPr id="30723" name="Rectangle 5"/>
          <p:cNvSpPr>
            <a:spLocks noGrp="1"/>
          </p:cNvSpPr>
          <p:nvPr>
            <p:ph type="body" idx="4294967295"/>
          </p:nvPr>
        </p:nvSpPr>
        <p:spPr>
          <a:xfrm>
            <a:off x="381000" y="1524000"/>
            <a:ext cx="8382000" cy="4724400"/>
          </a:xfrm>
        </p:spPr>
        <p:txBody>
          <a:bodyPr/>
          <a:lstStyle/>
          <a:p>
            <a:r>
              <a:rPr lang="en-US" dirty="0" smtClean="0"/>
              <a:t>Has implications to legal status in the U.S. when not enrolled.</a:t>
            </a:r>
          </a:p>
          <a:p>
            <a:r>
              <a:rPr lang="en-US" dirty="0" smtClean="0"/>
              <a:t>Students must notify BIO prior to taking action.</a:t>
            </a:r>
          </a:p>
          <a:p>
            <a:r>
              <a:rPr lang="en-US" dirty="0" smtClean="0"/>
              <a:t>BIO will explain F-1/J-1 process of having their record ended and steps to request new visa documents after readmission.</a:t>
            </a:r>
          </a:p>
          <a:p>
            <a:r>
              <a:rPr lang="en-US" dirty="0" smtClean="0"/>
              <a:t>*NEW* BIO Withdrawal form for students to indicate they have officially notified BIO of their withdrawal and to keep as a handout.</a:t>
            </a:r>
          </a:p>
        </p:txBody>
      </p:sp>
    </p:spTree>
    <p:extLst>
      <p:ext uri="{BB962C8B-B14F-4D97-AF65-F5344CB8AC3E}">
        <p14:creationId xmlns:p14="http://schemas.microsoft.com/office/powerpoint/2010/main" val="582876501"/>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609600" y="228600"/>
            <a:ext cx="8153400" cy="990600"/>
          </a:xfrm>
        </p:spPr>
        <p:txBody>
          <a:bodyPr/>
          <a:lstStyle/>
          <a:p>
            <a:pPr eaLnBrk="1" hangingPunct="1"/>
            <a:r>
              <a:rPr lang="en-US" b="1" dirty="0" smtClean="0"/>
              <a:t>Withdrawal</a:t>
            </a:r>
          </a:p>
        </p:txBody>
      </p:sp>
      <p:pic>
        <p:nvPicPr>
          <p:cNvPr id="7170" name="Picture 2"/>
          <p:cNvPicPr>
            <a:picLocks noChangeAspect="1" noChangeArrowheads="1"/>
          </p:cNvPicPr>
          <p:nvPr/>
        </p:nvPicPr>
        <p:blipFill>
          <a:blip r:embed="rId3" cstate="print"/>
          <a:srcRect/>
          <a:stretch>
            <a:fillRect/>
          </a:stretch>
        </p:blipFill>
        <p:spPr bwMode="auto">
          <a:xfrm>
            <a:off x="1905000" y="990600"/>
            <a:ext cx="4828874" cy="5686897"/>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582876501"/>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idx="4294967295"/>
          </p:nvPr>
        </p:nvSpPr>
        <p:spPr>
          <a:xfrm>
            <a:off x="685800" y="2286000"/>
            <a:ext cx="7772400" cy="1981200"/>
          </a:xfrm>
        </p:spPr>
        <p:txBody>
          <a:bodyPr anchor="b"/>
          <a:lstStyle/>
          <a:p>
            <a:pPr eaLnBrk="1" hangingPunct="1"/>
            <a:r>
              <a:rPr lang="en-US" sz="4300" b="1" dirty="0" smtClean="0">
                <a:solidFill>
                  <a:schemeClr val="tx1"/>
                </a:solidFill>
              </a:rPr>
              <a:t>Other Student Requests</a:t>
            </a:r>
            <a:endParaRPr lang="en-US" sz="4300" dirty="0" smtClean="0">
              <a:solidFill>
                <a:schemeClr val="tx1"/>
              </a:solidFill>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228600"/>
            <a:ext cx="8153400" cy="990600"/>
          </a:xfrm>
        </p:spPr>
        <p:txBody>
          <a:bodyPr/>
          <a:lstStyle/>
          <a:p>
            <a:pPr eaLnBrk="1" hangingPunct="1"/>
            <a:r>
              <a:rPr lang="en-US" b="1" dirty="0" smtClean="0"/>
              <a:t>Other </a:t>
            </a:r>
            <a:r>
              <a:rPr lang="en-US" b="1" smtClean="0"/>
              <a:t>Student Requests</a:t>
            </a:r>
            <a:endParaRPr lang="en-US" b="1" dirty="0" smtClean="0"/>
          </a:p>
        </p:txBody>
      </p:sp>
      <p:sp>
        <p:nvSpPr>
          <p:cNvPr id="30723" name="Rectangle 5"/>
          <p:cNvSpPr>
            <a:spLocks noGrp="1"/>
          </p:cNvSpPr>
          <p:nvPr>
            <p:ph type="body" idx="4294967295"/>
          </p:nvPr>
        </p:nvSpPr>
        <p:spPr>
          <a:xfrm>
            <a:off x="381000" y="1524000"/>
            <a:ext cx="8382000" cy="4724400"/>
          </a:xfrm>
        </p:spPr>
        <p:txBody>
          <a:bodyPr/>
          <a:lstStyle/>
          <a:p>
            <a:r>
              <a:rPr lang="en-US" dirty="0" smtClean="0"/>
              <a:t>Guarantee of Financial Support from department</a:t>
            </a:r>
          </a:p>
          <a:p>
            <a:r>
              <a:rPr lang="en-US" dirty="0" smtClean="0"/>
              <a:t>Change of Degree Level</a:t>
            </a:r>
          </a:p>
          <a:p>
            <a:r>
              <a:rPr lang="en-US" dirty="0" smtClean="0"/>
              <a:t>Visa support letters for students</a:t>
            </a:r>
          </a:p>
          <a:p>
            <a:r>
              <a:rPr lang="en-US" dirty="0" smtClean="0"/>
              <a:t>Letters of invitation for students’ family members</a:t>
            </a:r>
          </a:p>
        </p:txBody>
      </p:sp>
    </p:spTree>
    <p:extLst>
      <p:ext uri="{BB962C8B-B14F-4D97-AF65-F5344CB8AC3E}">
        <p14:creationId xmlns:p14="http://schemas.microsoft.com/office/powerpoint/2010/main" val="582876501"/>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0" y="0"/>
            <a:ext cx="9144000" cy="6477000"/>
          </a:xfrm>
          <a:prstGeom prst="rect">
            <a:avLst/>
          </a:prstGeom>
          <a:noFill/>
          <a:ln w="9525">
            <a:noFill/>
            <a:miter lim="800000"/>
            <a:headEnd/>
            <a:tailEnd/>
          </a:ln>
        </p:spPr>
      </p:pic>
      <p:sp>
        <p:nvSpPr>
          <p:cNvPr id="6" name="Rectangle 5"/>
          <p:cNvSpPr/>
          <p:nvPr/>
        </p:nvSpPr>
        <p:spPr>
          <a:xfrm>
            <a:off x="0" y="6400800"/>
            <a:ext cx="9144000" cy="369332"/>
          </a:xfrm>
          <a:prstGeom prst="rect">
            <a:avLst/>
          </a:prstGeom>
          <a:solidFill>
            <a:schemeClr val="bg1"/>
          </a:solidFill>
        </p:spPr>
        <p:txBody>
          <a:bodyPr wrap="square">
            <a:spAutoFit/>
          </a:bodyPr>
          <a:lstStyle/>
          <a:p>
            <a:pPr algn="ctr"/>
            <a:r>
              <a:rPr lang="en-US" sz="1800" b="1" dirty="0" smtClean="0"/>
              <a:t>http://internationaloffice.berkeley.edu/ucb_departments/fj_students</a:t>
            </a:r>
            <a:endParaRPr lang="en-US" sz="1800" b="1" dirty="0"/>
          </a:p>
        </p:txBody>
      </p:sp>
    </p:spTree>
    <p:extLst>
      <p:ext uri="{BB962C8B-B14F-4D97-AF65-F5344CB8AC3E}">
        <p14:creationId xmlns:p14="http://schemas.microsoft.com/office/powerpoint/2010/main" val="582876501"/>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Up Next…</a:t>
            </a:r>
            <a:endParaRPr lang="en-US" b="1" dirty="0"/>
          </a:p>
        </p:txBody>
      </p:sp>
      <p:sp>
        <p:nvSpPr>
          <p:cNvPr id="6" name="Content Placeholder 2"/>
          <p:cNvSpPr>
            <a:spLocks noGrp="1"/>
          </p:cNvSpPr>
          <p:nvPr>
            <p:ph sz="quarter" idx="1"/>
          </p:nvPr>
        </p:nvSpPr>
        <p:spPr>
          <a:xfrm>
            <a:off x="228600" y="1600200"/>
            <a:ext cx="8763000" cy="4495800"/>
          </a:xfrm>
        </p:spPr>
        <p:txBody>
          <a:bodyPr/>
          <a:lstStyle/>
          <a:p>
            <a:pPr>
              <a:buNone/>
            </a:pPr>
            <a:endParaRPr lang="en-US" dirty="0" smtClean="0"/>
          </a:p>
          <a:p>
            <a:pPr algn="ctr">
              <a:buNone/>
            </a:pPr>
            <a:r>
              <a:rPr lang="en-US" sz="3200" dirty="0" smtClean="0"/>
              <a:t>Supporting International Student Transitions: Stories from Fall 2011 New International Students</a:t>
            </a:r>
          </a:p>
          <a:p>
            <a:pPr lvl="2"/>
            <a:r>
              <a:rPr lang="en-US" dirty="0" smtClean="0"/>
              <a:t>March 28, 2012 </a:t>
            </a:r>
          </a:p>
          <a:p>
            <a:pPr lvl="2"/>
            <a:r>
              <a:rPr lang="en-US" dirty="0" smtClean="0"/>
              <a:t>10:30am-12</a:t>
            </a:r>
          </a:p>
          <a:p>
            <a:pPr lvl="2"/>
            <a:r>
              <a:rPr lang="en-US" dirty="0" smtClean="0"/>
              <a:t>I-House Sproul Rooms</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685800" y="2286000"/>
            <a:ext cx="7772400" cy="900113"/>
          </a:xfrm>
        </p:spPr>
        <p:txBody>
          <a:bodyPr>
            <a:normAutofit fontScale="90000"/>
          </a:bodyPr>
          <a:lstStyle/>
          <a:p>
            <a:pPr eaLnBrk="1" fontAlgn="auto" hangingPunct="1">
              <a:spcAft>
                <a:spcPts val="0"/>
              </a:spcAft>
              <a:defRPr/>
            </a:pPr>
            <a:r>
              <a:rPr lang="en-US" sz="7200" b="1" dirty="0" smtClean="0">
                <a:solidFill>
                  <a:schemeClr val="tx1"/>
                </a:solidFill>
              </a:rPr>
              <a:t>questions?</a:t>
            </a:r>
          </a:p>
        </p:txBody>
      </p:sp>
      <p:sp>
        <p:nvSpPr>
          <p:cNvPr id="46083" name="Rectangle 3"/>
          <p:cNvSpPr>
            <a:spLocks noGrp="1" noChangeArrowheads="1"/>
          </p:cNvSpPr>
          <p:nvPr>
            <p:ph type="subTitle" idx="1"/>
          </p:nvPr>
        </p:nvSpPr>
        <p:spPr>
          <a:xfrm>
            <a:off x="2362200" y="6049963"/>
            <a:ext cx="6705600" cy="685800"/>
          </a:xfrm>
        </p:spPr>
        <p:txBody>
          <a:bodyPr/>
          <a:lstStyle/>
          <a:p>
            <a:pPr eaLnBrk="1" hangingPunct="1"/>
            <a:endParaRPr lang="en-US" sz="3600" smtClean="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ctrTitle"/>
          </p:nvPr>
        </p:nvSpPr>
        <p:spPr>
          <a:xfrm>
            <a:off x="685800" y="685800"/>
            <a:ext cx="7772400" cy="2590800"/>
          </a:xfrm>
        </p:spPr>
        <p:txBody>
          <a:bodyPr/>
          <a:lstStyle/>
          <a:p>
            <a:pPr eaLnBrk="1" hangingPunct="1"/>
            <a:r>
              <a:rPr lang="en-US" sz="4300" b="1" cap="none" dirty="0" smtClean="0">
                <a:solidFill>
                  <a:schemeClr val="tx1"/>
                </a:solidFill>
              </a:rPr>
              <a:t>International Students at Berkeley</a:t>
            </a:r>
            <a:endParaRPr lang="en-US" sz="4300" cap="none" dirty="0"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6" name="Rectangle 2"/>
          <p:cNvSpPr>
            <a:spLocks noGrp="1" noChangeArrowheads="1"/>
          </p:cNvSpPr>
          <p:nvPr>
            <p:ph type="title" idx="4294967295"/>
          </p:nvPr>
        </p:nvSpPr>
        <p:spPr>
          <a:xfrm>
            <a:off x="304800" y="273050"/>
            <a:ext cx="8610600" cy="869950"/>
          </a:xfrm>
        </p:spPr>
        <p:txBody>
          <a:bodyPr/>
          <a:lstStyle/>
          <a:p>
            <a:pPr eaLnBrk="1" hangingPunct="1"/>
            <a:r>
              <a:rPr lang="en-US" b="1" dirty="0" smtClean="0"/>
              <a:t>Who are our International Students?</a:t>
            </a:r>
          </a:p>
        </p:txBody>
      </p:sp>
      <p:sp>
        <p:nvSpPr>
          <p:cNvPr id="108547" name="Content Placeholder 4"/>
          <p:cNvSpPr>
            <a:spLocks noGrp="1"/>
          </p:cNvSpPr>
          <p:nvPr>
            <p:ph sz="quarter" idx="4294967295"/>
          </p:nvPr>
        </p:nvSpPr>
        <p:spPr>
          <a:xfrm>
            <a:off x="609600" y="3276600"/>
            <a:ext cx="3886200" cy="3581400"/>
          </a:xfrm>
        </p:spPr>
        <p:txBody>
          <a:bodyPr/>
          <a:lstStyle/>
          <a:p>
            <a:r>
              <a:rPr lang="en-US" sz="2400" dirty="0" smtClean="0"/>
              <a:t>83.7% of population</a:t>
            </a:r>
          </a:p>
          <a:p>
            <a:r>
              <a:rPr lang="en-US" sz="2400" dirty="0" smtClean="0"/>
              <a:t>Degree students</a:t>
            </a:r>
          </a:p>
          <a:p>
            <a:pPr eaLnBrk="1" hangingPunct="1"/>
            <a:r>
              <a:rPr lang="en-US" sz="2400" dirty="0" smtClean="0"/>
              <a:t>Funding</a:t>
            </a:r>
          </a:p>
          <a:p>
            <a:pPr lvl="1" eaLnBrk="1" hangingPunct="1"/>
            <a:r>
              <a:rPr lang="en-US" sz="2000" dirty="0" smtClean="0"/>
              <a:t>at least one year of funding</a:t>
            </a:r>
          </a:p>
        </p:txBody>
      </p:sp>
      <p:sp>
        <p:nvSpPr>
          <p:cNvPr id="108548" name="Content Placeholder 6"/>
          <p:cNvSpPr>
            <a:spLocks noGrp="1"/>
          </p:cNvSpPr>
          <p:nvPr>
            <p:ph sz="quarter" idx="4294967295"/>
          </p:nvPr>
        </p:nvSpPr>
        <p:spPr>
          <a:xfrm>
            <a:off x="4800600" y="3276600"/>
            <a:ext cx="3886200" cy="3581400"/>
          </a:xfrm>
        </p:spPr>
        <p:txBody>
          <a:bodyPr/>
          <a:lstStyle/>
          <a:p>
            <a:r>
              <a:rPr lang="en-US" sz="2400" dirty="0" smtClean="0"/>
              <a:t>11.8% of population</a:t>
            </a:r>
          </a:p>
          <a:p>
            <a:r>
              <a:rPr lang="en-US" sz="2400" dirty="0" smtClean="0"/>
              <a:t>Degree &amp; Exchange Students</a:t>
            </a:r>
          </a:p>
          <a:p>
            <a:pPr eaLnBrk="1" hangingPunct="1"/>
            <a:r>
              <a:rPr lang="en-US" sz="2400" dirty="0" smtClean="0"/>
              <a:t>Funding </a:t>
            </a:r>
          </a:p>
          <a:p>
            <a:pPr lvl="1" eaLnBrk="1" hangingPunct="1"/>
            <a:r>
              <a:rPr lang="en-US" sz="2000" dirty="0" smtClean="0"/>
              <a:t>length of program</a:t>
            </a:r>
          </a:p>
          <a:p>
            <a:pPr lvl="1" eaLnBrk="1" hangingPunct="1"/>
            <a:r>
              <a:rPr lang="en-US" sz="2000" dirty="0" smtClean="0"/>
              <a:t>51% or more must come from external source</a:t>
            </a:r>
          </a:p>
        </p:txBody>
      </p:sp>
      <p:sp>
        <p:nvSpPr>
          <p:cNvPr id="108549" name="Text Placeholder 3"/>
          <p:cNvSpPr>
            <a:spLocks noGrp="1"/>
          </p:cNvSpPr>
          <p:nvPr>
            <p:ph type="body" sz="quarter" idx="4294967295"/>
          </p:nvPr>
        </p:nvSpPr>
        <p:spPr>
          <a:xfrm>
            <a:off x="609600" y="2514600"/>
            <a:ext cx="3886200" cy="639763"/>
          </a:xfrm>
          <a:solidFill>
            <a:schemeClr val="accent2"/>
          </a:solidFill>
          <a:ln>
            <a:solidFill>
              <a:schemeClr val="tx1"/>
            </a:solidFill>
          </a:ln>
        </p:spPr>
        <p:txBody>
          <a:bodyPr anchor="ctr"/>
          <a:lstStyle/>
          <a:p>
            <a:pPr marL="0" indent="0" algn="ctr" eaLnBrk="1" hangingPunct="1">
              <a:buFontTx/>
              <a:buNone/>
            </a:pPr>
            <a:r>
              <a:rPr lang="en-US" sz="1700" b="1" smtClean="0">
                <a:solidFill>
                  <a:srgbClr val="FFFFFF"/>
                </a:solidFill>
              </a:rPr>
              <a:t>     F-1 Students</a:t>
            </a:r>
            <a:br>
              <a:rPr lang="en-US" sz="1700" b="1" smtClean="0">
                <a:solidFill>
                  <a:srgbClr val="FFFFFF"/>
                </a:solidFill>
              </a:rPr>
            </a:br>
            <a:r>
              <a:rPr lang="en-US" sz="1700" b="1" smtClean="0">
                <a:solidFill>
                  <a:srgbClr val="FFFFFF"/>
                </a:solidFill>
              </a:rPr>
              <a:t>(Department of Homeland Security)</a:t>
            </a:r>
          </a:p>
        </p:txBody>
      </p:sp>
      <p:sp>
        <p:nvSpPr>
          <p:cNvPr id="22533" name="Text Placeholder 5"/>
          <p:cNvSpPr>
            <a:spLocks noGrp="1"/>
          </p:cNvSpPr>
          <p:nvPr>
            <p:ph type="body" sz="quarter" idx="4294967295"/>
          </p:nvPr>
        </p:nvSpPr>
        <p:spPr>
          <a:xfrm>
            <a:off x="4800600" y="2514600"/>
            <a:ext cx="3886200" cy="639763"/>
          </a:xfrm>
          <a:solidFill>
            <a:schemeClr val="accent4"/>
          </a:solidFill>
          <a:ln>
            <a:solidFill>
              <a:schemeClr val="tx1"/>
            </a:solidFill>
          </a:ln>
        </p:spPr>
        <p:txBody>
          <a:bodyPr anchor="ctr">
            <a:noAutofit/>
          </a:bodyPr>
          <a:lstStyle/>
          <a:p>
            <a:pPr marL="0" indent="0" algn="ctr" eaLnBrk="1" hangingPunct="1">
              <a:buFontTx/>
              <a:buNone/>
              <a:defRPr/>
            </a:pPr>
            <a:r>
              <a:rPr lang="en-US" sz="1700" b="1" dirty="0" smtClean="0">
                <a:solidFill>
                  <a:srgbClr val="FFFFFF"/>
                </a:solidFill>
              </a:rPr>
              <a:t>J-1 Students</a:t>
            </a:r>
            <a:br>
              <a:rPr lang="en-US" sz="1700" b="1" dirty="0" smtClean="0">
                <a:solidFill>
                  <a:srgbClr val="FFFFFF"/>
                </a:solidFill>
              </a:rPr>
            </a:br>
            <a:r>
              <a:rPr lang="en-US" sz="1700" b="1" dirty="0" smtClean="0">
                <a:solidFill>
                  <a:srgbClr val="FFFFFF"/>
                </a:solidFill>
              </a:rPr>
              <a:t>(Department of State)</a:t>
            </a:r>
          </a:p>
        </p:txBody>
      </p:sp>
      <p:sp>
        <p:nvSpPr>
          <p:cNvPr id="7" name="TextBox 6"/>
          <p:cNvSpPr txBox="1"/>
          <p:nvPr/>
        </p:nvSpPr>
        <p:spPr>
          <a:xfrm>
            <a:off x="381000" y="1600200"/>
            <a:ext cx="8458200" cy="892552"/>
          </a:xfrm>
          <a:prstGeom prst="rect">
            <a:avLst/>
          </a:prstGeom>
          <a:noFill/>
        </p:spPr>
        <p:txBody>
          <a:bodyPr wrap="square">
            <a:spAutoFit/>
          </a:bodyPr>
          <a:lstStyle/>
          <a:p>
            <a:r>
              <a:rPr lang="en-US" sz="2800" dirty="0">
                <a:latin typeface="Tw Cen MT"/>
              </a:rPr>
              <a:t>Primary objective: full-time study and intent to return home</a:t>
            </a:r>
          </a:p>
          <a:p>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Introducing….</a:t>
            </a:r>
            <a:r>
              <a:rPr lang="en-US" b="1" dirty="0" err="1" smtClean="0"/>
              <a:t>Fei</a:t>
            </a:r>
            <a:r>
              <a:rPr lang="en-US" b="1" dirty="0" smtClean="0"/>
              <a:t> &amp; James</a:t>
            </a:r>
            <a:endParaRPr lang="en-US" b="1" dirty="0"/>
          </a:p>
        </p:txBody>
      </p:sp>
      <p:pic>
        <p:nvPicPr>
          <p:cNvPr id="6" name="Content Placeholder 5" descr="fei3.jpg"/>
          <p:cNvPicPr>
            <a:picLocks noGrp="1" noChangeAspect="1"/>
          </p:cNvPicPr>
          <p:nvPr>
            <p:ph sz="quarter" idx="1"/>
          </p:nvPr>
        </p:nvPicPr>
        <p:blipFill>
          <a:blip r:embed="rId3" cstate="print"/>
          <a:stretch>
            <a:fillRect/>
          </a:stretch>
        </p:blipFill>
        <p:spPr>
          <a:xfrm>
            <a:off x="609600" y="1676400"/>
            <a:ext cx="3886200" cy="2667000"/>
          </a:xfrm>
        </p:spPr>
      </p:pic>
      <p:pic>
        <p:nvPicPr>
          <p:cNvPr id="7" name="Content Placeholder 6" descr="james1.jpg"/>
          <p:cNvPicPr>
            <a:picLocks noGrp="1" noChangeAspect="1"/>
          </p:cNvPicPr>
          <p:nvPr>
            <p:ph sz="quarter" idx="2"/>
          </p:nvPr>
        </p:nvPicPr>
        <p:blipFill>
          <a:blip r:embed="rId4" cstate="print"/>
          <a:stretch>
            <a:fillRect/>
          </a:stretch>
        </p:blipFill>
        <p:spPr>
          <a:xfrm>
            <a:off x="5029200" y="1676400"/>
            <a:ext cx="2743200" cy="2533697"/>
          </a:xfrm>
        </p:spPr>
      </p:pic>
      <p:sp>
        <p:nvSpPr>
          <p:cNvPr id="8" name="TextBox 7"/>
          <p:cNvSpPr txBox="1"/>
          <p:nvPr/>
        </p:nvSpPr>
        <p:spPr>
          <a:xfrm>
            <a:off x="533400" y="4724400"/>
            <a:ext cx="3581400" cy="461665"/>
          </a:xfrm>
          <a:prstGeom prst="rect">
            <a:avLst/>
          </a:prstGeom>
          <a:noFill/>
        </p:spPr>
        <p:txBody>
          <a:bodyPr wrap="square" rtlCol="0">
            <a:spAutoFit/>
          </a:bodyPr>
          <a:lstStyle/>
          <a:p>
            <a:r>
              <a:rPr lang="en-US" dirty="0" err="1" smtClean="0">
                <a:latin typeface="Tw Cen MT"/>
              </a:rPr>
              <a:t>Fei</a:t>
            </a:r>
            <a:r>
              <a:rPr lang="en-US" dirty="0" smtClean="0">
                <a:latin typeface="Tw Cen MT"/>
              </a:rPr>
              <a:t> is an F-1 Student</a:t>
            </a:r>
            <a:endParaRPr lang="en-US" dirty="0">
              <a:latin typeface="Tw Cen MT"/>
            </a:endParaRPr>
          </a:p>
        </p:txBody>
      </p:sp>
      <p:sp>
        <p:nvSpPr>
          <p:cNvPr id="9" name="TextBox 8"/>
          <p:cNvSpPr txBox="1"/>
          <p:nvPr/>
        </p:nvSpPr>
        <p:spPr>
          <a:xfrm>
            <a:off x="5105400" y="4724400"/>
            <a:ext cx="3315331" cy="461665"/>
          </a:xfrm>
          <a:prstGeom prst="rect">
            <a:avLst/>
          </a:prstGeom>
          <a:noFill/>
        </p:spPr>
        <p:txBody>
          <a:bodyPr wrap="none" rtlCol="0">
            <a:spAutoFit/>
          </a:bodyPr>
          <a:lstStyle/>
          <a:p>
            <a:r>
              <a:rPr lang="en-US" dirty="0" smtClean="0">
                <a:latin typeface="Tw Cen MT"/>
              </a:rPr>
              <a:t>James is a J-1 Student</a:t>
            </a:r>
            <a:endParaRPr lang="en-US" dirty="0">
              <a:latin typeface="Tw Cen MT"/>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685800"/>
            <a:ext cx="7772400" cy="2590800"/>
          </a:xfrm>
        </p:spPr>
        <p:txBody>
          <a:bodyPr>
            <a:normAutofit/>
          </a:bodyPr>
          <a:lstStyle/>
          <a:p>
            <a:pPr eaLnBrk="1" hangingPunct="1">
              <a:defRPr/>
            </a:pPr>
            <a:r>
              <a:rPr lang="en-US" sz="4300" b="1" cap="none" dirty="0" smtClean="0">
                <a:solidFill>
                  <a:schemeClr val="tx1"/>
                </a:solidFill>
              </a:rPr>
              <a:t>Reduced Enrollment	</a:t>
            </a:r>
            <a:endParaRPr lang="en-US" sz="4300" cap="none" dirty="0" smtClean="0"/>
          </a:p>
        </p:txBody>
      </p:sp>
    </p:spTree>
    <p:extLst>
      <p:ext uri="{BB962C8B-B14F-4D97-AF65-F5344CB8AC3E}">
        <p14:creationId xmlns:p14="http://schemas.microsoft.com/office/powerpoint/2010/main" val="56055896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537448" cy="990600"/>
          </a:xfrm>
        </p:spPr>
        <p:txBody>
          <a:bodyPr/>
          <a:lstStyle/>
          <a:p>
            <a:r>
              <a:rPr lang="en-US" b="1" dirty="0" smtClean="0"/>
              <a:t>Reduced Enrollment Requests</a:t>
            </a:r>
            <a:endParaRPr lang="en-US" b="1" dirty="0"/>
          </a:p>
        </p:txBody>
      </p:sp>
      <p:sp>
        <p:nvSpPr>
          <p:cNvPr id="3" name="Content Placeholder 2"/>
          <p:cNvSpPr>
            <a:spLocks noGrp="1"/>
          </p:cNvSpPr>
          <p:nvPr>
            <p:ph sz="quarter" idx="1"/>
          </p:nvPr>
        </p:nvSpPr>
        <p:spPr>
          <a:xfrm>
            <a:off x="381000" y="1524000"/>
            <a:ext cx="8458200" cy="5334000"/>
          </a:xfrm>
        </p:spPr>
        <p:txBody>
          <a:bodyPr/>
          <a:lstStyle/>
          <a:p>
            <a:r>
              <a:rPr lang="en-US" dirty="0" smtClean="0"/>
              <a:t>International students are required to be enrolled full-time during the regular, academic year</a:t>
            </a:r>
          </a:p>
          <a:p>
            <a:r>
              <a:rPr lang="en-US" dirty="0" smtClean="0"/>
              <a:t>Exceptions:</a:t>
            </a:r>
          </a:p>
          <a:p>
            <a:pPr lvl="1"/>
            <a:r>
              <a:rPr lang="en-US" b="1" dirty="0" smtClean="0">
                <a:solidFill>
                  <a:schemeClr val="accent2">
                    <a:lumMod val="75000"/>
                  </a:schemeClr>
                </a:solidFill>
              </a:rPr>
              <a:t>Final semester </a:t>
            </a:r>
            <a:r>
              <a:rPr lang="en-US" dirty="0" smtClean="0"/>
              <a:t>– students in their final semester who need less than full-time units to graduate </a:t>
            </a:r>
          </a:p>
          <a:p>
            <a:pPr lvl="1"/>
            <a:r>
              <a:rPr lang="en-US" b="1" dirty="0" smtClean="0">
                <a:solidFill>
                  <a:srgbClr val="B95B22"/>
                </a:solidFill>
              </a:rPr>
              <a:t>Academic reasons</a:t>
            </a:r>
            <a:r>
              <a:rPr lang="en-US" dirty="0" smtClean="0">
                <a:solidFill>
                  <a:srgbClr val="B95B22"/>
                </a:solidFill>
              </a:rPr>
              <a:t> </a:t>
            </a:r>
            <a:r>
              <a:rPr lang="en-US" dirty="0" smtClean="0">
                <a:solidFill>
                  <a:srgbClr val="000000"/>
                </a:solidFill>
              </a:rPr>
              <a:t>–</a:t>
            </a:r>
            <a:r>
              <a:rPr lang="en-US" dirty="0" smtClean="0">
                <a:solidFill>
                  <a:srgbClr val="B95B22"/>
                </a:solidFill>
              </a:rPr>
              <a:t> </a:t>
            </a:r>
            <a:r>
              <a:rPr lang="en-US" dirty="0" smtClean="0"/>
              <a:t>academic recommendation for why full-time enrollment would not be appropriate </a:t>
            </a:r>
            <a:endParaRPr lang="en-US" b="1" dirty="0" smtClean="0">
              <a:solidFill>
                <a:srgbClr val="B95B22"/>
              </a:solidFill>
            </a:endParaRPr>
          </a:p>
          <a:p>
            <a:pPr lvl="1"/>
            <a:r>
              <a:rPr lang="en-US" dirty="0" smtClean="0"/>
              <a:t>Health reasons – medical recommendation from MD, doctor of osteopathy or licensed clinical psychologist</a:t>
            </a:r>
          </a:p>
        </p:txBody>
      </p:sp>
    </p:spTree>
    <p:extLst>
      <p:ext uri="{BB962C8B-B14F-4D97-AF65-F5344CB8AC3E}">
        <p14:creationId xmlns:p14="http://schemas.microsoft.com/office/powerpoint/2010/main" val="3759612062"/>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 - &amp;quot;Today’s Agenda&amp;quot;&quot;/&gt;&lt;property id=&quot;20307&quot; value=&quot;490&quot;/&gt;&lt;/object&gt;&lt;object type=&quot;3&quot; unique_id=&quot;10006&quot;&gt;&lt;property id=&quot;20148&quot; value=&quot;5&quot;/&gt;&lt;property id=&quot;20300&quot; value=&quot;Slide 4 - &amp;quot;Outcomes&amp;quot;&quot;/&gt;&lt;property id=&quot;20307&quot; value=&quot;491&quot;/&gt;&lt;/object&gt;&lt;object type=&quot;3&quot; unique_id=&quot;10015&quot;&gt;&lt;property id=&quot;20148&quot; value=&quot;5&quot;/&gt;&lt;property id=&quot;20300&quot; value=&quot;Slide 21 - &amp;quot;What is F-1 CPT?&amp;quot;&quot;/&gt;&lt;property id=&quot;20307&quot; value=&quot;376&quot;/&gt;&lt;/object&gt;&lt;object type=&quot;3&quot; unique_id=&quot;10019&quot;&gt;&lt;property id=&quot;20148&quot; value=&quot;5&quot;/&gt;&lt;property id=&quot;20300&quot; value=&quot;Slide 24 - &amp;quot;CPT&amp;quot;&quot;/&gt;&lt;property id=&quot;20307&quot; value=&quot;443&quot;/&gt;&lt;/object&gt;&lt;object type=&quot;3&quot; unique_id=&quot;10020&quot;&gt;&lt;property id=&quot;20148&quot; value=&quot;5&quot;/&gt;&lt;property id=&quot;20300&quot; value=&quot;Slide 25 - &amp;quot;CPT Request – &amp;#x0D;&amp;#x0A;Academic Recommendation&amp;quot;&quot;/&gt;&lt;property id=&quot;20307&quot; value=&quot;452&quot;/&gt;&lt;/object&gt;&lt;object type=&quot;3&quot; unique_id=&quot;10024&quot;&gt;&lt;property id=&quot;20148&quot; value=&quot;5&quot;/&gt;&lt;property id=&quot;20300&quot; value=&quot;Slide 34 - &amp;quot;F-1 Optional Practical Training (OPT)&amp;quot;&quot;/&gt;&lt;property id=&quot;20307&quot; value=&quot;446&quot;/&gt;&lt;/object&gt;&lt;object type=&quot;3&quot; unique_id=&quot;10030&quot;&gt;&lt;property id=&quot;20148&quot; value=&quot;5&quot;/&gt;&lt;property id=&quot;20300&quot; value=&quot;Slide 36 - &amp;quot;OPT&amp;quot;&quot;/&gt;&lt;property id=&quot;20307&quot; value=&quot;432&quot;/&gt;&lt;/object&gt;&lt;object type=&quot;3&quot; unique_id=&quot;10031&quot;&gt;&lt;property id=&quot;20148&quot; value=&quot;5&quot;/&gt;&lt;property id=&quot;20300&quot; value=&quot;Slide 37 - &amp;quot;OPT Request – &amp;#x0D;&amp;#x0A;Academic Recommendation&amp;quot;&quot;/&gt;&lt;property id=&quot;20307&quot; value=&quot;434&quot;/&gt;&lt;/object&gt;&lt;object type=&quot;3&quot; unique_id=&quot;10036&quot;&gt;&lt;property id=&quot;20148&quot; value=&quot;5&quot;/&gt;&lt;property id=&quot;20300&quot; value=&quot;Slide 26 - &amp;quot;J-1 Academic Training&amp;#x0D;&amp;#x0A;(Pre-Completion)&amp;quot;&quot;/&gt;&lt;property id=&quot;20307&quot; value=&quot;463&quot;/&gt;&lt;/object&gt;&lt;object type=&quot;3&quot; unique_id=&quot;10038&quot;&gt;&lt;property id=&quot;20148&quot; value=&quot;5&quot;/&gt;&lt;property id=&quot;20300&quot; value=&quot;Slide 27 - &amp;quot;What is J-1 Academic Training (AT)?&amp;quot;&quot;/&gt;&lt;property id=&quot;20307&quot; value=&quot;454&quot;/&gt;&lt;/object&gt;&lt;object type=&quot;3&quot; unique_id=&quot;10042&quot;&gt;&lt;property id=&quot;20148&quot; value=&quot;5&quot;/&gt;&lt;property id=&quot;20300&quot; value=&quot;Slide 28 - &amp;quot;Academic Training &amp;#x0D;&amp;#x0A;Request Form&amp;quot;&quot;/&gt;&lt;property id=&quot;20307&quot; value=&quot;458&quot;/&gt;&lt;/object&gt;&lt;object type=&quot;3&quot; unique_id=&quot;10043&quot;&gt;&lt;property id=&quot;20148&quot; value=&quot;5&quot;/&gt;&lt;property id=&quot;20300&quot; value=&quot;Slide 29 - &amp;quot;Academic Training Request Form – Academic Recommendation&amp;quot;&quot;/&gt;&lt;property id=&quot;20307&quot; value=&quot;457&quot;/&gt;&lt;/object&gt;&lt;object type=&quot;3&quot; unique_id=&quot;10048&quot;&gt;&lt;property id=&quot;20148&quot; value=&quot;5&quot;/&gt;&lt;property id=&quot;20300&quot; value=&quot;Slide 3 - &amp;quot;Most Common Request Forms&amp;quot;&quot;/&gt;&lt;property id=&quot;20307&quot; value=&quot;553&quot;/&gt;&lt;/object&gt;&lt;object type=&quot;3&quot; unique_id=&quot;10049&quot;&gt;&lt;property id=&quot;20148&quot; value=&quot;5&quot;/&gt;&lt;property id=&quot;20300&quot; value=&quot;Slide 5 - &amp;quot;International Students at Berkeley&amp;quot;&quot;/&gt;&lt;property id=&quot;20307&quot; value=&quot;504&quot;/&gt;&lt;/object&gt;&lt;object type=&quot;3&quot; unique_id=&quot;10050&quot;&gt;&lt;property id=&quot;20148&quot; value=&quot;5&quot;/&gt;&lt;property id=&quot;20300&quot; value=&quot;Slide 6 - &amp;quot;Who are our International Students?&amp;quot;&quot;/&gt;&lt;property id=&quot;20307&quot; value=&quot;508&quot;/&gt;&lt;/object&gt;&lt;object type=&quot;3&quot; unique_id=&quot;10051&quot;&gt;&lt;property id=&quot;20148&quot; value=&quot;5&quot;/&gt;&lt;property id=&quot;20300&quot; value=&quot;Slide 7 - &amp;quot;Introducing….Fei &amp;amp; James&amp;quot;&quot;/&gt;&lt;property id=&quot;20307&quot; value=&quot;533&quot;/&gt;&lt;/object&gt;&lt;object type=&quot;3&quot; unique_id=&quot;10052&quot;&gt;&lt;property id=&quot;20148&quot; value=&quot;5&quot;/&gt;&lt;property id=&quot;20300&quot; value=&quot;Slide 8 - &amp;quot;Reduced Enrollment&amp;amp;#x09;&amp;quot;&quot;/&gt;&lt;property id=&quot;20307&quot; value=&quot;521&quot;/&gt;&lt;/object&gt;&lt;object type=&quot;3&quot; unique_id=&quot;10053&quot;&gt;&lt;property id=&quot;20148&quot; value=&quot;5&quot;/&gt;&lt;property id=&quot;20300&quot; value=&quot;Slide 9 - &amp;quot;Reduced Enrollment Requests&amp;quot;&quot;/&gt;&lt;property id=&quot;20307&quot; value=&quot;522&quot;/&gt;&lt;/object&gt;&lt;object type=&quot;3&quot; unique_id=&quot;10054&quot;&gt;&lt;property id=&quot;20148&quot; value=&quot;5&quot;/&gt;&lt;property id=&quot;20300&quot; value=&quot;Slide 10 - &amp;quot;Reduced Enrollment Request Form&amp;quot;&quot;/&gt;&lt;property id=&quot;20307&quot; value=&quot;523&quot;/&gt;&lt;/object&gt;&lt;object type=&quot;3&quot; unique_id=&quot;10055&quot;&gt;&lt;property id=&quot;20148&quot; value=&quot;5&quot;/&gt;&lt;property id=&quot;20300&quot; value=&quot;Slide 11 - &amp;quot;Reduced Enrollment Request Form&amp;quot;&quot;/&gt;&lt;property id=&quot;20307&quot; value=&quot;545&quot;/&gt;&lt;/object&gt;&lt;object type=&quot;3&quot; unique_id=&quot;10056&quot;&gt;&lt;property id=&quot;20148&quot; value=&quot;5&quot;/&gt;&lt;property id=&quot;20300&quot; value=&quot;Slide 12 - &amp;quot;Notice of Final &amp;#x0D;&amp;#x0A;Semester Form&amp;quot;&quot;/&gt;&lt;property id=&quot;20307&quot; value=&quot;524&quot;/&gt;&lt;/object&gt;&lt;object type=&quot;3&quot; unique_id=&quot;10057&quot;&gt;&lt;property id=&quot;20148&quot; value=&quot;5&quot;/&gt;&lt;property id=&quot;20300&quot; value=&quot;Slide 13 - &amp;quot;Notice of Final &amp;#x0D;&amp;#x0A;Semester Form&amp;quot;&quot;/&gt;&lt;property id=&quot;20307&quot; value=&quot;546&quot;/&gt;&lt;/object&gt;&lt;object type=&quot;3&quot; unique_id=&quot;10058&quot;&gt;&lt;property id=&quot;20148&quot; value=&quot;5&quot;/&gt;&lt;property id=&quot;20300&quot; value=&quot;Slide 14 - &amp;quot;On-Campus Employment Authorization Requests&amp;quot;&quot;/&gt;&lt;property id=&quot;20307&quot; value=&quot;514&quot;/&gt;&lt;/object&gt;&lt;object type=&quot;3&quot; unique_id=&quot;10059&quot;&gt;&lt;property id=&quot;20148&quot; value=&quot;5&quot;/&gt;&lt;property id=&quot;20300&quot; value=&quot;Slide 15 - &amp;quot;What is J-1 On-Campus Employment/ Fellowship Authorization?&amp;quot;&quot;/&gt;&lt;property id=&quot;20307&quot; value=&quot;526&quot;/&gt;&lt;/object&gt;&lt;object type=&quot;3&quot; unique_id=&quot;10060&quot;&gt;&lt;property id=&quot;20148&quot; value=&quot;5&quot;/&gt;&lt;property id=&quot;20300&quot; value=&quot;Slide 16 - &amp;quot;J-1 On-Campus Employment/&amp;#x0D;&amp;#x0A;Fellowship Authorization Form&amp;quot;&quot;/&gt;&lt;property id=&quot;20307&quot; value=&quot;527&quot;/&gt;&lt;/object&gt;&lt;object type=&quot;3&quot; unique_id=&quot;10061&quot;&gt;&lt;property id=&quot;20148&quot; value=&quot;5&quot;/&gt;&lt;property id=&quot;20300&quot; value=&quot;Slide 17 - &amp;quot;J-1 On-Campus Employment/&amp;#x0D;&amp;#x0A;Fellowship Authorization Form&amp;quot;&quot;/&gt;&lt;property id=&quot;20307&quot; value=&quot;544&quot;/&gt;&lt;/object&gt;&lt;object type=&quot;3&quot; unique_id=&quot;10062&quot;&gt;&lt;property id=&quot;20148&quot; value=&quot;5&quot;/&gt;&lt;property id=&quot;20300&quot; value=&quot;Slide 18 - &amp;quot;F-1 On Campus Employment&amp;quot;&quot;/&gt;&lt;property id=&quot;20307&quot; value=&quot;539&quot;/&gt;&lt;/object&gt;&lt;object type=&quot;3&quot; unique_id=&quot;10063&quot;&gt;&lt;property id=&quot;20148&quot; value=&quot;5&quot;/&gt;&lt;property id=&quot;20300&quot; value=&quot;Slide 19 - &amp;quot;Social Security Template Letter&amp;quot;&quot;/&gt;&lt;property id=&quot;20307&quot; value=&quot;542&quot;/&gt;&lt;/object&gt;&lt;object type=&quot;3&quot; unique_id=&quot;10064&quot;&gt;&lt;property id=&quot;20148&quot; value=&quot;5&quot;/&gt;&lt;property id=&quot;20300&quot; value=&quot;Slide 20 - &amp;quot;F-1 Curricular Practical Training (CPT)&amp;quot;&quot;/&gt;&lt;property id=&quot;20307&quot; value=&quot;518&quot;/&gt;&lt;/object&gt;&lt;object type=&quot;3&quot; unique_id=&quot;10065&quot;&gt;&lt;property id=&quot;20148&quot; value=&quot;5&quot;/&gt;&lt;property id=&quot;20300&quot; value=&quot;Slide 22 - &amp;quot;How is the job an integral part of a student’s curriculum?&amp;quot;&quot;/&gt;&lt;property id=&quot;20307&quot; value=&quot;517&quot;/&gt;&lt;/object&gt;&lt;object type=&quot;3&quot; unique_id=&quot;10066&quot;&gt;&lt;property id=&quot;20148&quot; value=&quot;5&quot;/&gt;&lt;property id=&quot;20300&quot; value=&quot;Slide 23 - &amp;quot;Student’s process at the department&amp;quot;&quot;/&gt;&lt;property id=&quot;20307&quot; value=&quot;519&quot;/&gt;&lt;/object&gt;&lt;object type=&quot;3&quot; unique_id=&quot;10067&quot;&gt;&lt;property id=&quot;20148&quot; value=&quot;5&quot;/&gt;&lt;property id=&quot;20300&quot; value=&quot;Slide 30 - &amp;quot;Extension of Program&amp;quot;&quot;/&gt;&lt;property id=&quot;20307&quot; value=&quot;528&quot;/&gt;&lt;/object&gt;&lt;object type=&quot;3&quot; unique_id=&quot;10068&quot;&gt;&lt;property id=&quot;20148&quot; value=&quot;5&quot;/&gt;&lt;property id=&quot;20300&quot; value=&quot;Slide 31 - &amp;quot;Extension of Program&amp;quot;&quot;/&gt;&lt;property id=&quot;20307&quot; value=&quot;529&quot;/&gt;&lt;/object&gt;&lt;object type=&quot;3&quot; unique_id=&quot;10069&quot;&gt;&lt;property id=&quot;20148&quot; value=&quot;5&quot;/&gt;&lt;property id=&quot;20300&quot; value=&quot;Slide 32 - &amp;quot;Extension of &amp;#x0D;&amp;#x0A;Program Form&amp;quot;&quot;/&gt;&lt;property id=&quot;20307&quot; value=&quot;530&quot;/&gt;&lt;/object&gt;&lt;object type=&quot;3&quot; unique_id=&quot;10070&quot;&gt;&lt;property id=&quot;20148&quot; value=&quot;5&quot;/&gt;&lt;property id=&quot;20300&quot; value=&quot;Slide 33 - &amp;quot;Extension of Program Form– Academic Recommendation&amp;quot;&quot;/&gt;&lt;property id=&quot;20307&quot; value=&quot;532&quot;/&gt;&lt;/object&gt;&lt;object type=&quot;3&quot; unique_id=&quot;10071&quot;&gt;&lt;property id=&quot;20148&quot; value=&quot;5&quot;/&gt;&lt;property id=&quot;20300&quot; value=&quot;Slide 35 - &amp;quot;What is F-1 OPT?&amp;quot;&quot;/&gt;&lt;property id=&quot;20307&quot; value=&quot;515&quot;/&gt;&lt;/object&gt;&lt;object type=&quot;3&quot; unique_id=&quot;10072&quot;&gt;&lt;property id=&quot;20148&quot; value=&quot;5&quot;/&gt;&lt;property id=&quot;20300&quot; value=&quot;Slide 38 - &amp;quot;Program Completion Date&amp;quot;&quot;/&gt;&lt;property id=&quot;20307&quot; value=&quot;500&quot;/&gt;&lt;/object&gt;&lt;object type=&quot;3&quot; unique_id=&quot;10073&quot;&gt;&lt;property id=&quot;20148&quot; value=&quot;5&quot;/&gt;&lt;property id=&quot;20300&quot; value=&quot;Slide 39 - &amp;quot;OPT application process&amp;quot;&quot;/&gt;&lt;property id=&quot;20307&quot; value=&quot;543&quot;/&gt;&lt;/object&gt;&lt;object type=&quot;3&quot; unique_id=&quot;10074&quot;&gt;&lt;property id=&quot;20148&quot; value=&quot;5&quot;/&gt;&lt;property id=&quot;20300&quot; value=&quot;Slide 40 - &amp;quot;J-1 Academic Training&amp;#x0D;&amp;#x0A;(Post-Completion)&amp;quot;&quot;/&gt;&lt;property id=&quot;20307&quot; value=&quot;541&quot;/&gt;&lt;/object&gt;&lt;object type=&quot;3&quot; unique_id=&quot;10075&quot;&gt;&lt;property id=&quot;20148&quot; value=&quot;5&quot;/&gt;&lt;property id=&quot;20300&quot; value=&quot;Slide 41&quot;/&gt;&lt;property id=&quot;20307&quot; value=&quot;556&quot;/&gt;&lt;/object&gt;&lt;object type=&quot;3&quot; unique_id=&quot;10076&quot;&gt;&lt;property id=&quot;20148&quot; value=&quot;5&quot;/&gt;&lt;property id=&quot;20300&quot; value=&quot;Slide 42 - &amp;quot;Withdrawal&amp;quot;&quot;/&gt;&lt;property id=&quot;20307&quot; value=&quot;547&quot;/&gt;&lt;/object&gt;&lt;object type=&quot;3&quot; unique_id=&quot;10077&quot;&gt;&lt;property id=&quot;20148&quot; value=&quot;5&quot;/&gt;&lt;property id=&quot;20300&quot; value=&quot;Slide 43 - &amp;quot;Withdrawal&amp;quot;&quot;/&gt;&lt;property id=&quot;20307&quot; value=&quot;548&quot;/&gt;&lt;/object&gt;&lt;object type=&quot;3&quot; unique_id=&quot;10078&quot;&gt;&lt;property id=&quot;20148&quot; value=&quot;5&quot;/&gt;&lt;property id=&quot;20300&quot; value=&quot;Slide 44 - &amp;quot;Withdrawal&amp;quot;&quot;/&gt;&lt;property id=&quot;20307&quot; value=&quot;549&quot;/&gt;&lt;/object&gt;&lt;object type=&quot;3&quot; unique_id=&quot;10079&quot;&gt;&lt;property id=&quot;20148&quot; value=&quot;5&quot;/&gt;&lt;property id=&quot;20300&quot; value=&quot;Slide 45 - &amp;quot;Other Student Requests&amp;quot;&quot;/&gt;&lt;property id=&quot;20307&quot; value=&quot;551&quot;/&gt;&lt;/object&gt;&lt;object type=&quot;3&quot; unique_id=&quot;10080&quot;&gt;&lt;property id=&quot;20148&quot; value=&quot;5&quot;/&gt;&lt;property id=&quot;20300&quot; value=&quot;Slide 46 - &amp;quot;Other Student Requests&amp;quot;&quot;/&gt;&lt;property id=&quot;20307&quot; value=&quot;552&quot;/&gt;&lt;/object&gt;&lt;object type=&quot;3&quot; unique_id=&quot;10081&quot;&gt;&lt;property id=&quot;20148&quot; value=&quot;5&quot;/&gt;&lt;property id=&quot;20300&quot; value=&quot;Slide 47&quot;/&gt;&lt;property id=&quot;20307&quot; value=&quot;555&quot;/&gt;&lt;/object&gt;&lt;object type=&quot;3&quot; unique_id=&quot;10082&quot;&gt;&lt;property id=&quot;20148&quot; value=&quot;5&quot;/&gt;&lt;property id=&quot;20300&quot; value=&quot;Slide 48 - &amp;quot;Up Next…&amp;quot;&quot;/&gt;&lt;property id=&quot;20307&quot; value=&quot;554&quot;/&gt;&lt;/object&gt;&lt;object type=&quot;3&quot; unique_id=&quot;10083&quot;&gt;&lt;property id=&quot;20148&quot; value=&quot;5&quot;/&gt;&lt;property id=&quot;20300&quot; value=&quot;Slide 49 - &amp;quot;questions?&amp;quot;&quot;/&gt;&lt;property id=&quot;20307&quot; value=&quot;513&quot;/&gt;&lt;/object&gt;&lt;/object&gt;&lt;/object&gt;&lt;/database&gt;"/>
  <p:tag name="SECTOMILLISECCONVERTED"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Median</Template>
  <TotalTime>6824</TotalTime>
  <Words>1572</Words>
  <Application>Microsoft Office PowerPoint</Application>
  <PresentationFormat>On-screen Show (4:3)</PresentationFormat>
  <Paragraphs>247</Paragraphs>
  <Slides>49</Slides>
  <Notes>35</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Median</vt:lpstr>
      <vt:lpstr>PowerPoint Presentation</vt:lpstr>
      <vt:lpstr>Today’s Agenda</vt:lpstr>
      <vt:lpstr>Most Common Request Forms</vt:lpstr>
      <vt:lpstr>Outcomes</vt:lpstr>
      <vt:lpstr>International Students at Berkeley</vt:lpstr>
      <vt:lpstr>Who are our International Students?</vt:lpstr>
      <vt:lpstr>Introducing….Fei &amp; James</vt:lpstr>
      <vt:lpstr>Reduced Enrollment </vt:lpstr>
      <vt:lpstr>Reduced Enrollment Requests</vt:lpstr>
      <vt:lpstr>Reduced Enrollment Request Form</vt:lpstr>
      <vt:lpstr>Reduced Enrollment Request Form</vt:lpstr>
      <vt:lpstr>Notice of Final  Semester Form</vt:lpstr>
      <vt:lpstr>Notice of Final  Semester Form</vt:lpstr>
      <vt:lpstr>On-Campus Employment Authorization Requests</vt:lpstr>
      <vt:lpstr>What is J-1 On-Campus Employment/ Fellowship Authorization?</vt:lpstr>
      <vt:lpstr>J-1 On-Campus Employment/ Fellowship Authorization Form</vt:lpstr>
      <vt:lpstr>J-1 On-Campus Employment/ Fellowship Authorization Form</vt:lpstr>
      <vt:lpstr>F-1 On Campus Employment</vt:lpstr>
      <vt:lpstr>Social Security Template Letter</vt:lpstr>
      <vt:lpstr>F-1 Curricular Practical Training (CPT)</vt:lpstr>
      <vt:lpstr>What is F-1 CPT?</vt:lpstr>
      <vt:lpstr>How is the job an integral part of a student’s curriculum?</vt:lpstr>
      <vt:lpstr>Student’s process at the department</vt:lpstr>
      <vt:lpstr>CPT</vt:lpstr>
      <vt:lpstr>CPT Request –  Academic Recommendation</vt:lpstr>
      <vt:lpstr>J-1 Academic Training (Pre-Completion)</vt:lpstr>
      <vt:lpstr>What is J-1 Academic Training (AT)?</vt:lpstr>
      <vt:lpstr>Academic Training  Request Form</vt:lpstr>
      <vt:lpstr>Academic Training Request Form – Academic Recommendation</vt:lpstr>
      <vt:lpstr>Extension of Program</vt:lpstr>
      <vt:lpstr>Extension of Program</vt:lpstr>
      <vt:lpstr>Extension of  Program Form</vt:lpstr>
      <vt:lpstr>Extension of Program Form– Academic Recommendation</vt:lpstr>
      <vt:lpstr>F-1 Optional Practical Training (OPT)</vt:lpstr>
      <vt:lpstr>What is F-1 OPT?</vt:lpstr>
      <vt:lpstr>OPT</vt:lpstr>
      <vt:lpstr>OPT Request –  Academic Recommendation</vt:lpstr>
      <vt:lpstr>Program Completion Date</vt:lpstr>
      <vt:lpstr>OPT application process</vt:lpstr>
      <vt:lpstr>J-1 Academic Training (Post-Completion)</vt:lpstr>
      <vt:lpstr>PowerPoint Presentation</vt:lpstr>
      <vt:lpstr>Withdrawal</vt:lpstr>
      <vt:lpstr>Withdrawal</vt:lpstr>
      <vt:lpstr>Withdrawal</vt:lpstr>
      <vt:lpstr>Other Student Requests</vt:lpstr>
      <vt:lpstr>Other Student Requests</vt:lpstr>
      <vt:lpstr>PowerPoint Presentation</vt:lpstr>
      <vt:lpstr>Up Next…</vt:lpstr>
      <vt:lpstr>questions?</vt:lpstr>
    </vt:vector>
  </TitlesOfParts>
  <Company>University of California, Berkeley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Your International Students to Berkeley</dc:title>
  <dc:creator>shannon_plath</dc:creator>
  <cp:lastModifiedBy>bio</cp:lastModifiedBy>
  <cp:revision>945</cp:revision>
  <dcterms:created xsi:type="dcterms:W3CDTF">2009-03-05T21:54:13Z</dcterms:created>
  <dcterms:modified xsi:type="dcterms:W3CDTF">2012-02-27T19:18:16Z</dcterms:modified>
</cp:coreProperties>
</file>