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Architects Daughter"/>
      <p:regular r:id="rId32"/>
    </p:embeddedFont>
    <p:embeddedFont>
      <p:font typeface="Bad Script"/>
      <p:regular r:id="rId33"/>
    </p:embeddedFont>
    <p:embeddedFont>
      <p:font typeface="Bree Serif"/>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BadScript-regular.fntdata"/><Relationship Id="rId10" Type="http://schemas.openxmlformats.org/officeDocument/2006/relationships/slide" Target="slides/slide6.xml"/><Relationship Id="rId32" Type="http://schemas.openxmlformats.org/officeDocument/2006/relationships/font" Target="fonts/ArchitectsDaughter-regular.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BreeSerif-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86" name="Shape 8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There may be a few circumstances that allows a student to go below the full time enrollment requirement:</a:t>
            </a:r>
          </a:p>
          <a:p>
            <a:pPr lvl="0">
              <a:spcBef>
                <a:spcPts val="0"/>
              </a:spcBef>
              <a:buNone/>
            </a:pPr>
            <a:r>
              <a:t/>
            </a:r>
            <a:endParaRPr/>
          </a:p>
          <a:p>
            <a:pPr lvl="0">
              <a:spcBef>
                <a:spcPts val="0"/>
              </a:spcBef>
              <a:buNone/>
            </a:pPr>
            <a:r>
              <a:rPr lang="en-US"/>
              <a:t>First, for academic reasons such as language difficulty, or improper placement of course. </a:t>
            </a:r>
            <a:br>
              <a:rPr lang="en-US"/>
            </a:br>
            <a:r>
              <a:rPr lang="en-US"/>
              <a:t>Secondly, if you fall ill and are not able to attend classes or be the best student.</a:t>
            </a:r>
          </a:p>
          <a:p>
            <a:pPr lvl="0">
              <a:spcBef>
                <a:spcPts val="0"/>
              </a:spcBef>
              <a:buNone/>
            </a:pPr>
            <a:r>
              <a:rPr lang="en-US"/>
              <a:t>Third, it is your final semester and you only have those units left to take. </a:t>
            </a:r>
          </a:p>
          <a:p>
            <a:pPr lvl="0">
              <a:spcBef>
                <a:spcPts val="0"/>
              </a:spcBef>
              <a:buNone/>
            </a:pPr>
            <a:r>
              <a:t/>
            </a:r>
            <a:endParaRPr/>
          </a:p>
          <a:p>
            <a:pPr lvl="0">
              <a:spcBef>
                <a:spcPts val="0"/>
              </a:spcBef>
              <a:buNone/>
            </a:pPr>
            <a:r>
              <a:rPr lang="en-US"/>
              <a:t>In all of these cases, you will need to speak to your academic advisor, as well as get an approval from BIO before going below full-time enrollment. If you don’t let us know, you may </a:t>
            </a:r>
            <a:r>
              <a:rPr lang="en-US"/>
              <a:t>jeopardize</a:t>
            </a:r>
            <a:r>
              <a:rPr lang="en-US"/>
              <a:t> your visa status.   </a:t>
            </a:r>
          </a:p>
        </p:txBody>
      </p:sp>
      <p:sp>
        <p:nvSpPr>
          <p:cNvPr id="170" name="Shape 17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Another hot topic is employment</a:t>
            </a:r>
          </a:p>
        </p:txBody>
      </p:sp>
      <p:sp>
        <p:nvSpPr>
          <p:cNvPr id="184" name="Shape 18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Most students want to know how can they earn extra income or gain professional experience. </a:t>
            </a:r>
          </a:p>
          <a:p>
            <a:pPr lvl="0">
              <a:spcBef>
                <a:spcPts val="0"/>
              </a:spcBef>
              <a:buNone/>
            </a:pPr>
            <a:r>
              <a:t/>
            </a:r>
            <a:endParaRPr/>
          </a:p>
          <a:p>
            <a:pPr lvl="0">
              <a:spcBef>
                <a:spcPts val="0"/>
              </a:spcBef>
              <a:buNone/>
            </a:pPr>
            <a:r>
              <a:rPr lang="en-US"/>
              <a:t>For F-1 students, you are able to work on-campus during the academic semester up to 20 hours a week. If it’s during the vacation period, you’re able to work more than 20 hours a week. There is no need to ask for permission as it is a benefit of the F-1 visa status. </a:t>
            </a:r>
            <a:br>
              <a:rPr lang="en-US"/>
            </a:br>
            <a:br>
              <a:rPr lang="en-US"/>
            </a:br>
            <a:r>
              <a:rPr lang="en-US"/>
              <a:t>However, for F-1 students who wish to work off-campus, there are two options: CPT and OPT. These two options have requirements that you have to satisfy prior to approval. Please consult a BIO advisor prior to beginning your employment. </a:t>
            </a:r>
            <a:br>
              <a:rPr lang="en-US"/>
            </a:br>
            <a:br>
              <a:rPr lang="en-US"/>
            </a:br>
            <a:r>
              <a:rPr lang="en-US"/>
              <a:t>Moving on to J-1 visa students, you are able to work on campus up to 20 hours a week during the academic semester. If it’s during the vacation period, you’re able to work more than 20 hours a week. The only difference for you is that you will need to get BIO’s approval prior to beginning work. </a:t>
            </a:r>
            <a:br>
              <a:rPr lang="en-US"/>
            </a:br>
            <a:br>
              <a:rPr lang="en-US"/>
            </a:br>
            <a:r>
              <a:rPr lang="en-US"/>
              <a:t>Same goes for Off-campus employment which is called Academic Training. There are requirements that you will need to satisfy before we can approve you for this. Please consult a BIO advisor. </a:t>
            </a:r>
            <a:br>
              <a:rPr lang="en-US"/>
            </a:br>
            <a:br>
              <a:rPr lang="en-US"/>
            </a:br>
            <a:r>
              <a:rPr lang="en-US"/>
              <a:t>If you are not sure if you’re able to work for a certain employment, please come and see us anyway. It is better to be safe than to jeopardize your visa status!. </a:t>
            </a:r>
          </a:p>
          <a:p>
            <a:pPr lvl="0">
              <a:spcBef>
                <a:spcPts val="0"/>
              </a:spcBef>
              <a:buNone/>
            </a:pPr>
            <a:r>
              <a:t/>
            </a:r>
            <a:endParaRPr/>
          </a:p>
          <a:p>
            <a:pPr lvl="0">
              <a:spcBef>
                <a:spcPts val="0"/>
              </a:spcBef>
              <a:buNone/>
            </a:pPr>
            <a:r>
              <a:t/>
            </a:r>
            <a:endParaRPr/>
          </a:p>
        </p:txBody>
      </p:sp>
      <p:sp>
        <p:nvSpPr>
          <p:cNvPr id="196" name="Shape 19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27" name="Shape 22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42" name="Shape 242"/>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51" name="Shape 251"/>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59" name="Shape 259"/>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Shape 27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Fake IDs</a:t>
            </a:r>
          </a:p>
        </p:txBody>
      </p:sp>
      <p:sp>
        <p:nvSpPr>
          <p:cNvPr id="271" name="Shape 27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79" name="Shape 279"/>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86" name="Shape 28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93" name="Shape 9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8" name="Shape 29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99" name="Shape 29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rPr lang="en-US"/>
              <a:t>Q 3,4,5, </a:t>
            </a:r>
          </a:p>
        </p:txBody>
      </p:sp>
      <p:sp>
        <p:nvSpPr>
          <p:cNvPr id="316" name="Shape 316"/>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23" name="Shape 32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30" name="Shape 33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400550"/>
            <a:ext cx="5486400" cy="3600600"/>
          </a:xfrm>
          <a:prstGeom prst="rect">
            <a:avLst/>
          </a:prstGeom>
        </p:spPr>
        <p:txBody>
          <a:bodyPr anchorCtr="0" anchor="t" bIns="91425" lIns="91425" rIns="91425" tIns="91425">
            <a:noAutofit/>
          </a:bodyPr>
          <a:lstStyle/>
          <a:p>
            <a:pPr indent="-120650" lvl="0" marL="228600" rtl="0">
              <a:lnSpc>
                <a:spcPct val="90000"/>
              </a:lnSpc>
              <a:spcBef>
                <a:spcPts val="1000"/>
              </a:spcBef>
              <a:buClr>
                <a:schemeClr val="dk1"/>
              </a:buClr>
              <a:buSzPct val="110000"/>
              <a:buFont typeface="Arial"/>
              <a:buNone/>
            </a:pPr>
            <a:r>
              <a:rPr lang="en-US" sz="950">
                <a:solidFill>
                  <a:srgbClr val="222222"/>
                </a:solidFill>
                <a:latin typeface="Arial"/>
                <a:ea typeface="Arial"/>
                <a:cs typeface="Arial"/>
                <a:sym typeface="Arial"/>
              </a:rPr>
              <a:t>coming up towards graduation, here is what you may need to pay attention to. Add emphasis on paying attention to BIO emails, because that is where relevant information will be.</a:t>
            </a:r>
          </a:p>
        </p:txBody>
      </p:sp>
      <p:sp>
        <p:nvSpPr>
          <p:cNvPr id="351" name="Shape 351"/>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Shape 42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22" name="Shape 42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rPr lang="en-US"/>
              <a:t>Q 6</a:t>
            </a:r>
          </a:p>
        </p:txBody>
      </p:sp>
      <p:sp>
        <p:nvSpPr>
          <p:cNvPr id="444" name="Shape 444"/>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400550"/>
            <a:ext cx="5486400" cy="3600600"/>
          </a:xfrm>
          <a:prstGeom prst="rect">
            <a:avLst/>
          </a:prstGeom>
        </p:spPr>
        <p:txBody>
          <a:bodyPr anchorCtr="0" anchor="t" bIns="91425" lIns="91425" rIns="91425" tIns="91425">
            <a:noAutofit/>
          </a:bodyPr>
          <a:lstStyle/>
          <a:p>
            <a:pPr indent="-288925" lvl="0" marL="596900" rtl="0">
              <a:lnSpc>
                <a:spcPct val="115000"/>
              </a:lnSpc>
              <a:spcBef>
                <a:spcPts val="0"/>
              </a:spcBef>
              <a:buClr>
                <a:srgbClr val="222222"/>
              </a:buClr>
              <a:buSzPct val="95000"/>
              <a:buFont typeface="Arial"/>
              <a:buChar char="●"/>
            </a:pPr>
            <a:r>
              <a:rPr lang="en-US" sz="950">
                <a:solidFill>
                  <a:srgbClr val="222222"/>
                </a:solidFill>
                <a:highlight>
                  <a:srgbClr val="FFFFFF"/>
                </a:highlight>
                <a:latin typeface="Arial"/>
                <a:ea typeface="Arial"/>
                <a:cs typeface="Arial"/>
                <a:sym typeface="Arial"/>
              </a:rPr>
              <a:t>They should have seen all this information in Golden Bear Prep, so remind them that they can refer back to it for more information.</a:t>
            </a:r>
          </a:p>
          <a:p>
            <a:pPr lvl="0">
              <a:spcBef>
                <a:spcPts val="0"/>
              </a:spcBef>
              <a:buNone/>
            </a:pPr>
            <a:r>
              <a:t/>
            </a:r>
            <a:endParaRPr/>
          </a:p>
        </p:txBody>
      </p:sp>
      <p:sp>
        <p:nvSpPr>
          <p:cNvPr id="452" name="Shape 452"/>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As you begin your first year at Cal as an international student, here are some things you need to be aware of: </a:t>
            </a:r>
          </a:p>
        </p:txBody>
      </p:sp>
      <p:sp>
        <p:nvSpPr>
          <p:cNvPr id="102" name="Shape 10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First of all, you will need to complete your arrival confirmation in order for us to activate your immigration record. </a:t>
            </a:r>
          </a:p>
        </p:txBody>
      </p:sp>
      <p:sp>
        <p:nvSpPr>
          <p:cNvPr id="109" name="Shape 10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In order to do so, you should be seeing a task in your Cal Central. Go ahead and upload your most recent I-94 (make sure the status shows F-1), and update your local Berkeley address! If you’re staying at a hotel temporarily, or somewhere for a short period of time, still go ahead and update this address. Once you move, be sure to change it within 10 days! </a:t>
            </a:r>
          </a:p>
        </p:txBody>
      </p:sp>
      <p:sp>
        <p:nvSpPr>
          <p:cNvPr id="121" name="Shape 12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The other thing which is important for international students to know is that you need to be enrolled full-time. </a:t>
            </a:r>
          </a:p>
        </p:txBody>
      </p:sp>
      <p:sp>
        <p:nvSpPr>
          <p:cNvPr id="131" name="Shape 13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So what constitutes as full-time? Immigration regulations define full-time enrollment as 12 units. However, for UC Berkeley’s purposes, full-time enrollment is determined by your academic department. For example, College of Letters &amp; Sciences define full-time enrollment as 13 units, therefore you will need to have 13 units enrolled to be considered as maintaining your visa status. </a:t>
            </a:r>
            <a:br>
              <a:rPr lang="en-US"/>
            </a:br>
            <a:br>
              <a:rPr lang="en-US"/>
            </a:br>
            <a:r>
              <a:rPr lang="en-US"/>
              <a:t>Students also have questions about the summer session. Unless it is your final semester, summer is optional and is considered an annual vacation. You may take no credits at all, or if you’re ambitious, could take a few courses to be ahead of your peers. However, just be cautious that summer classes are intensive as you’re packing in 1 semester’s worth of learning into a short period of time.  </a:t>
            </a:r>
          </a:p>
        </p:txBody>
      </p:sp>
      <p:sp>
        <p:nvSpPr>
          <p:cNvPr id="142" name="Shape 14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rPr lang="en-US"/>
              <a:t>Q 1 &amp; 2</a:t>
            </a:r>
            <a:br>
              <a:rPr lang="en-US"/>
            </a:br>
            <a:br>
              <a:rPr lang="en-US"/>
            </a:br>
            <a:r>
              <a:rPr lang="en-US"/>
              <a:t>Before we move on to our next stage, a short quiz time! (a taste of competitiveness at UC Berkeley :) ) </a:t>
            </a:r>
          </a:p>
        </p:txBody>
      </p:sp>
      <p:sp>
        <p:nvSpPr>
          <p:cNvPr id="156" name="Shape 156"/>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As you transition into your second year, here are more regulations you need to be aware of. </a:t>
            </a:r>
          </a:p>
        </p:txBody>
      </p:sp>
      <p:sp>
        <p:nvSpPr>
          <p:cNvPr id="163" name="Shape 16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1524000" y="1122362"/>
            <a:ext cx="9144000" cy="2387600"/>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524000" y="3602037"/>
            <a:ext cx="9144000" cy="1655761"/>
          </a:xfrm>
          <a:prstGeom prst="rect">
            <a:avLst/>
          </a:prstGeom>
          <a:noFill/>
          <a:ln>
            <a:noFill/>
          </a:ln>
        </p:spPr>
        <p:txBody>
          <a:bodyPr anchorCtr="0" anchor="t" bIns="91425" lIns="91425" rIns="91425" tIns="91425"/>
          <a:lstStyle>
            <a:lvl1pPr indent="0" lvl="0" marL="0" marR="0" rtl="0" algn="ctr">
              <a:lnSpc>
                <a:spcPct val="90000"/>
              </a:lnSpc>
              <a:spcBef>
                <a:spcPts val="1000"/>
              </a:spcBef>
              <a:buClr>
                <a:schemeClr val="dk1"/>
              </a:buClr>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buClr>
                <a:schemeClr val="dk1"/>
              </a:buClr>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9pPr>
          </a:lstStyle>
          <a:p/>
        </p:txBody>
      </p:sp>
      <p:sp>
        <p:nvSpPr>
          <p:cNvPr id="18" name="Shape 18"/>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72" name="Shape 72"/>
        <p:cNvGrpSpPr/>
        <p:nvPr/>
      </p:nvGrpSpPr>
      <p:grpSpPr>
        <a:xfrm>
          <a:off x="0" y="0"/>
          <a:ext cx="0" cy="0"/>
          <a:chOff x="0" y="0"/>
          <a:chExt cx="0" cy="0"/>
        </a:xfrm>
      </p:grpSpPr>
      <p:sp>
        <p:nvSpPr>
          <p:cNvPr id="73" name="Shape 73"/>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4" name="Shape 74"/>
          <p:cNvSpPr txBox="1"/>
          <p:nvPr>
            <p:ph idx="1" type="body"/>
          </p:nvPr>
        </p:nvSpPr>
        <p:spPr>
          <a:xfrm rot="5400000">
            <a:off x="3920331" y="-1256505"/>
            <a:ext cx="4351338" cy="10515599"/>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Shape 75"/>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78" name="Shape 78"/>
        <p:cNvGrpSpPr/>
        <p:nvPr/>
      </p:nvGrpSpPr>
      <p:grpSpPr>
        <a:xfrm>
          <a:off x="0" y="0"/>
          <a:ext cx="0" cy="0"/>
          <a:chOff x="0" y="0"/>
          <a:chExt cx="0" cy="0"/>
        </a:xfrm>
      </p:grpSpPr>
      <p:sp>
        <p:nvSpPr>
          <p:cNvPr id="79" name="Shape 79"/>
          <p:cNvSpPr txBox="1"/>
          <p:nvPr>
            <p:ph type="title"/>
          </p:nvPr>
        </p:nvSpPr>
        <p:spPr>
          <a:xfrm rot="5400000">
            <a:off x="7133431" y="1956594"/>
            <a:ext cx="5811838" cy="2628899"/>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0" name="Shape 80"/>
          <p:cNvSpPr txBox="1"/>
          <p:nvPr>
            <p:ph idx="1" type="body"/>
          </p:nvPr>
        </p:nvSpPr>
        <p:spPr>
          <a:xfrm rot="5400000">
            <a:off x="1799431" y="-596105"/>
            <a:ext cx="5811838" cy="7734299"/>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1" name="Shape 21"/>
        <p:cNvGrpSpPr/>
        <p:nvPr/>
      </p:nvGrpSpPr>
      <p:grpSpPr>
        <a:xfrm>
          <a:off x="0" y="0"/>
          <a:ext cx="0" cy="0"/>
          <a:chOff x="0" y="0"/>
          <a:chExt cx="0" cy="0"/>
        </a:xfrm>
      </p:grpSpPr>
      <p:sp>
        <p:nvSpPr>
          <p:cNvPr id="22" name="Shape 22"/>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3" name="Shape 23"/>
          <p:cNvSpPr txBox="1"/>
          <p:nvPr>
            <p:ph idx="1" type="body"/>
          </p:nvPr>
        </p:nvSpPr>
        <p:spPr>
          <a:xfrm>
            <a:off x="838200" y="1825625"/>
            <a:ext cx="10515599"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Shape 24"/>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27" name="Shape 27"/>
        <p:cNvGrpSpPr/>
        <p:nvPr/>
      </p:nvGrpSpPr>
      <p:grpSpPr>
        <a:xfrm>
          <a:off x="0" y="0"/>
          <a:ext cx="0" cy="0"/>
          <a:chOff x="0" y="0"/>
          <a:chExt cx="0" cy="0"/>
        </a:xfrm>
      </p:grpSpPr>
      <p:sp>
        <p:nvSpPr>
          <p:cNvPr id="28" name="Shape 28"/>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9" name="Shape 29"/>
          <p:cNvSpPr txBox="1"/>
          <p:nvPr>
            <p:ph idx="1" type="body"/>
          </p:nvPr>
        </p:nvSpPr>
        <p:spPr>
          <a:xfrm>
            <a:off x="838200" y="1825625"/>
            <a:ext cx="5181600"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Shape 30"/>
          <p:cNvSpPr txBox="1"/>
          <p:nvPr>
            <p:ph idx="2" type="body"/>
          </p:nvPr>
        </p:nvSpPr>
        <p:spPr>
          <a:xfrm>
            <a:off x="6172200" y="1825625"/>
            <a:ext cx="5181600"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3" name="Shape 33"/>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34" name="Shape 34"/>
        <p:cNvGrpSpPr/>
        <p:nvPr/>
      </p:nvGrpSpPr>
      <p:grpSpPr>
        <a:xfrm>
          <a:off x="0" y="0"/>
          <a:ext cx="0" cy="0"/>
          <a:chOff x="0" y="0"/>
          <a:chExt cx="0" cy="0"/>
        </a:xfrm>
      </p:grpSpPr>
      <p:sp>
        <p:nvSpPr>
          <p:cNvPr id="35" name="Shape 35"/>
          <p:cNvSpPr txBox="1"/>
          <p:nvPr>
            <p:ph type="title"/>
          </p:nvPr>
        </p:nvSpPr>
        <p:spPr>
          <a:xfrm>
            <a:off x="831850" y="1709738"/>
            <a:ext cx="10515599" cy="2852737"/>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6" name="Shape 36"/>
          <p:cNvSpPr txBox="1"/>
          <p:nvPr>
            <p:ph idx="1" type="body"/>
          </p:nvPr>
        </p:nvSpPr>
        <p:spPr>
          <a:xfrm>
            <a:off x="831850" y="4589462"/>
            <a:ext cx="10515599" cy="1500187"/>
          </a:xfrm>
          <a:prstGeom prst="rect">
            <a:avLst/>
          </a:prstGeom>
          <a:noFill/>
          <a:ln>
            <a:noFill/>
          </a:ln>
        </p:spPr>
        <p:txBody>
          <a:bodyPr anchorCtr="0" anchor="t" bIns="91425" lIns="91425" rIns="91425" tIns="91425"/>
          <a:lstStyle>
            <a:lvl1pPr indent="0" lvl="0" marL="0" marR="0" rtl="0" algn="l">
              <a:lnSpc>
                <a:spcPct val="90000"/>
              </a:lnSpc>
              <a:spcBef>
                <a:spcPts val="1000"/>
              </a:spcBef>
              <a:buClr>
                <a:srgbClr val="888888"/>
              </a:buClr>
              <a:buFont typeface="Arial"/>
              <a:buNone/>
              <a:defRPr b="0" i="0" sz="2400" u="none" cap="none" strike="noStrike">
                <a:solidFill>
                  <a:srgbClr val="888888"/>
                </a:solidFill>
                <a:latin typeface="Calibri"/>
                <a:ea typeface="Calibri"/>
                <a:cs typeface="Calibri"/>
                <a:sym typeface="Calibri"/>
              </a:defRPr>
            </a:lvl1pPr>
            <a:lvl2pPr indent="0" lvl="1" marL="457200" marR="0" rtl="0" algn="l">
              <a:lnSpc>
                <a:spcPct val="90000"/>
              </a:lnSpc>
              <a:spcBef>
                <a:spcPts val="500"/>
              </a:spcBef>
              <a:buClr>
                <a:srgbClr val="888888"/>
              </a:buClr>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buClr>
                <a:srgbClr val="888888"/>
              </a:buClr>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9pPr>
          </a:lstStyle>
          <a:p/>
        </p:txBody>
      </p:sp>
      <p:sp>
        <p:nvSpPr>
          <p:cNvPr id="37" name="Shape 37"/>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9" name="Shape 39"/>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40" name="Shape 40"/>
        <p:cNvGrpSpPr/>
        <p:nvPr/>
      </p:nvGrpSpPr>
      <p:grpSpPr>
        <a:xfrm>
          <a:off x="0" y="0"/>
          <a:ext cx="0" cy="0"/>
          <a:chOff x="0" y="0"/>
          <a:chExt cx="0" cy="0"/>
        </a:xfrm>
      </p:grpSpPr>
      <p:sp>
        <p:nvSpPr>
          <p:cNvPr id="41" name="Shape 41"/>
          <p:cNvSpPr txBox="1"/>
          <p:nvPr>
            <p:ph type="title"/>
          </p:nvPr>
        </p:nvSpPr>
        <p:spPr>
          <a:xfrm>
            <a:off x="839787"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2" name="Shape 42"/>
          <p:cNvSpPr txBox="1"/>
          <p:nvPr>
            <p:ph idx="1" type="body"/>
          </p:nvPr>
        </p:nvSpPr>
        <p:spPr>
          <a:xfrm>
            <a:off x="839787" y="1681163"/>
            <a:ext cx="5157787" cy="823912"/>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3" name="Shape 43"/>
          <p:cNvSpPr txBox="1"/>
          <p:nvPr>
            <p:ph idx="2" type="body"/>
          </p:nvPr>
        </p:nvSpPr>
        <p:spPr>
          <a:xfrm>
            <a:off x="839787" y="2505075"/>
            <a:ext cx="5157787" cy="368458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3" type="body"/>
          </p:nvPr>
        </p:nvSpPr>
        <p:spPr>
          <a:xfrm>
            <a:off x="6172200" y="1681163"/>
            <a:ext cx="5183187" cy="823912"/>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5" name="Shape 45"/>
          <p:cNvSpPr txBox="1"/>
          <p:nvPr>
            <p:ph idx="4" type="body"/>
          </p:nvPr>
        </p:nvSpPr>
        <p:spPr>
          <a:xfrm>
            <a:off x="6172200" y="2505075"/>
            <a:ext cx="5183187" cy="368458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Shape 46"/>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7" name="Shape 47"/>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49" name="Shape 49"/>
        <p:cNvGrpSpPr/>
        <p:nvPr/>
      </p:nvGrpSpPr>
      <p:grpSpPr>
        <a:xfrm>
          <a:off x="0" y="0"/>
          <a:ext cx="0" cy="0"/>
          <a:chOff x="0" y="0"/>
          <a:chExt cx="0" cy="0"/>
        </a:xfrm>
      </p:grpSpPr>
      <p:sp>
        <p:nvSpPr>
          <p:cNvPr id="50" name="Shape 50"/>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1" name="Shape 51"/>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4" name="Shape 54"/>
        <p:cNvGrpSpPr/>
        <p:nvPr/>
      </p:nvGrpSpPr>
      <p:grpSpPr>
        <a:xfrm>
          <a:off x="0" y="0"/>
          <a:ext cx="0" cy="0"/>
          <a:chOff x="0" y="0"/>
          <a:chExt cx="0" cy="0"/>
        </a:xfrm>
      </p:grpSpPr>
      <p:sp>
        <p:nvSpPr>
          <p:cNvPr id="55" name="Shape 55"/>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58" name="Shape 58"/>
        <p:cNvGrpSpPr/>
        <p:nvPr/>
      </p:nvGrpSpPr>
      <p:grpSpPr>
        <a:xfrm>
          <a:off x="0" y="0"/>
          <a:ext cx="0" cy="0"/>
          <a:chOff x="0" y="0"/>
          <a:chExt cx="0" cy="0"/>
        </a:xfrm>
      </p:grpSpPr>
      <p:sp>
        <p:nvSpPr>
          <p:cNvPr id="59" name="Shape 59"/>
          <p:cNvSpPr txBox="1"/>
          <p:nvPr>
            <p:ph type="title"/>
          </p:nvPr>
        </p:nvSpPr>
        <p:spPr>
          <a:xfrm>
            <a:off x="839787" y="457200"/>
            <a:ext cx="3932237" cy="1600199"/>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0" name="Shape 60"/>
          <p:cNvSpPr txBox="1"/>
          <p:nvPr>
            <p:ph idx="1" type="body"/>
          </p:nvPr>
        </p:nvSpPr>
        <p:spPr>
          <a:xfrm>
            <a:off x="5183187" y="987425"/>
            <a:ext cx="6172199" cy="4873624"/>
          </a:xfrm>
          <a:prstGeom prst="rect">
            <a:avLst/>
          </a:prstGeom>
          <a:noFill/>
          <a:ln>
            <a:noFill/>
          </a:ln>
        </p:spPr>
        <p:txBody>
          <a:bodyPr anchorCtr="0" anchor="t" bIns="91425" lIns="91425" rIns="91425" tIns="91425"/>
          <a:lstStyle>
            <a:lvl1pPr indent="-25400" lvl="0" marL="228600" marR="0" rtl="0" algn="l">
              <a:lnSpc>
                <a:spcPct val="90000"/>
              </a:lnSpc>
              <a:spcBef>
                <a:spcPts val="100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50800" lvl="1" marL="685800" marR="0" rtl="0" algn="l">
              <a:lnSpc>
                <a:spcPct val="90000"/>
              </a:lnSpc>
              <a:spcBef>
                <a:spcPts val="5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Shape 61"/>
          <p:cNvSpPr txBox="1"/>
          <p:nvPr>
            <p:ph idx="2" type="body"/>
          </p:nvPr>
        </p:nvSpPr>
        <p:spPr>
          <a:xfrm>
            <a:off x="839787" y="2057400"/>
            <a:ext cx="3932237" cy="3811588"/>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62" name="Shape 62"/>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5" name="Shape 65"/>
        <p:cNvGrpSpPr/>
        <p:nvPr/>
      </p:nvGrpSpPr>
      <p:grpSpPr>
        <a:xfrm>
          <a:off x="0" y="0"/>
          <a:ext cx="0" cy="0"/>
          <a:chOff x="0" y="0"/>
          <a:chExt cx="0" cy="0"/>
        </a:xfrm>
      </p:grpSpPr>
      <p:sp>
        <p:nvSpPr>
          <p:cNvPr id="66" name="Shape 66"/>
          <p:cNvSpPr txBox="1"/>
          <p:nvPr>
            <p:ph type="title"/>
          </p:nvPr>
        </p:nvSpPr>
        <p:spPr>
          <a:xfrm>
            <a:off x="839787" y="457200"/>
            <a:ext cx="3932237" cy="1600199"/>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7" name="Shape 67"/>
          <p:cNvSpPr/>
          <p:nvPr>
            <p:ph idx="2" type="pic"/>
          </p:nvPr>
        </p:nvSpPr>
        <p:spPr>
          <a:xfrm>
            <a:off x="5183187" y="987425"/>
            <a:ext cx="6172199" cy="4873624"/>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68" name="Shape 68"/>
          <p:cNvSpPr txBox="1"/>
          <p:nvPr>
            <p:ph idx="1" type="body"/>
          </p:nvPr>
        </p:nvSpPr>
        <p:spPr>
          <a:xfrm>
            <a:off x="839787" y="2057400"/>
            <a:ext cx="3932237" cy="3811588"/>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838200" y="1825625"/>
            <a:ext cx="10515599"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25.jp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internationaloffice.berkeley.edu/students/training/f-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4.jpg"/><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jp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jpg"/><Relationship Id="rId4" Type="http://schemas.openxmlformats.org/officeDocument/2006/relationships/hyperlink" Target="http://internationaloffice.berkeley.edu/students/current/extension" TargetMode="External"/><Relationship Id="rId5" Type="http://schemas.openxmlformats.org/officeDocument/2006/relationships/image" Target="../media/image38.png"/><Relationship Id="rId6" Type="http://schemas.openxmlformats.org/officeDocument/2006/relationships/image" Target="../media/image6.png"/><Relationship Id="rId7"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7.jpg"/><Relationship Id="rId4" Type="http://schemas.openxmlformats.org/officeDocument/2006/relationships/image" Target="../media/image45.png"/><Relationship Id="rId5" Type="http://schemas.openxmlformats.org/officeDocument/2006/relationships/hyperlink" Target="mailto:internationaloffice@berkeley.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8.jp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hyperlink" Target="https://calcentral.berkeley.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type="ctrTitle"/>
          </p:nvPr>
        </p:nvSpPr>
        <p:spPr>
          <a:xfrm>
            <a:off x="234778" y="1814341"/>
            <a:ext cx="5832389" cy="2387600"/>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buClr>
                <a:schemeClr val="dk1"/>
              </a:buClr>
              <a:buSzPct val="25000"/>
              <a:buFont typeface="Georgia"/>
              <a:buNone/>
            </a:pPr>
            <a:r>
              <a:rPr b="0" i="0" lang="en-US" sz="6000" u="none" cap="none" strike="noStrike">
                <a:solidFill>
                  <a:schemeClr val="dk1"/>
                </a:solidFill>
                <a:latin typeface="Georgia"/>
                <a:ea typeface="Georgia"/>
                <a:cs typeface="Georgia"/>
                <a:sym typeface="Georgia"/>
              </a:rPr>
              <a:t>Immigration, </a:t>
            </a:r>
            <a:br>
              <a:rPr b="0" i="0" lang="en-US" sz="6000" u="none" cap="none" strike="noStrike">
                <a:solidFill>
                  <a:schemeClr val="dk1"/>
                </a:solidFill>
                <a:latin typeface="Georgia"/>
                <a:ea typeface="Georgia"/>
                <a:cs typeface="Georgia"/>
                <a:sym typeface="Georgia"/>
              </a:rPr>
            </a:br>
            <a:r>
              <a:rPr b="0" i="0" lang="en-US" sz="6000" u="none" cap="none" strike="noStrike">
                <a:solidFill>
                  <a:schemeClr val="dk1"/>
                </a:solidFill>
                <a:latin typeface="Georgia"/>
                <a:ea typeface="Georgia"/>
                <a:cs typeface="Georgia"/>
                <a:sym typeface="Georgia"/>
              </a:rPr>
              <a:t>Post Completion</a:t>
            </a:r>
          </a:p>
          <a:p>
            <a:pPr lvl="0" rtl="0">
              <a:spcBef>
                <a:spcPts val="0"/>
              </a:spcBef>
              <a:buClr>
                <a:schemeClr val="dk1"/>
              </a:buClr>
              <a:buSzPct val="25000"/>
              <a:buFont typeface="Georgia"/>
              <a:buNone/>
            </a:pPr>
            <a:r>
              <a:rPr lang="en-US">
                <a:latin typeface="Georgia"/>
                <a:ea typeface="Georgia"/>
                <a:cs typeface="Georgia"/>
                <a:sym typeface="Georgia"/>
              </a:rPr>
              <a:t>&amp; Career  </a:t>
            </a:r>
          </a:p>
        </p:txBody>
      </p:sp>
      <p:pic>
        <p:nvPicPr>
          <p:cNvPr id="89" name="Shape 89"/>
          <p:cNvPicPr preferRelativeResize="0"/>
          <p:nvPr/>
        </p:nvPicPr>
        <p:blipFill rotWithShape="1">
          <a:blip r:embed="rId3">
            <a:alphaModFix/>
          </a:blip>
          <a:srcRect b="0" l="30981" r="12683" t="0"/>
          <a:stretch/>
        </p:blipFill>
        <p:spPr>
          <a:xfrm>
            <a:off x="6396682" y="0"/>
            <a:ext cx="5795318" cy="6858000"/>
          </a:xfrm>
          <a:prstGeom prst="rect">
            <a:avLst/>
          </a:prstGeom>
          <a:noFill/>
          <a:ln>
            <a:noFill/>
          </a:ln>
        </p:spPr>
      </p:pic>
      <p:pic>
        <p:nvPicPr>
          <p:cNvPr id="90" name="Shape 90"/>
          <p:cNvPicPr preferRelativeResize="0"/>
          <p:nvPr/>
        </p:nvPicPr>
        <p:blipFill rotWithShape="1">
          <a:blip r:embed="rId4">
            <a:alphaModFix/>
          </a:blip>
          <a:srcRect b="0" l="0" r="0" t="0"/>
          <a:stretch/>
        </p:blipFill>
        <p:spPr>
          <a:xfrm>
            <a:off x="1197121" y="5260335"/>
            <a:ext cx="3895343" cy="11308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838200" y="142704"/>
            <a:ext cx="10515599" cy="1325562"/>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rgbClr val="002060"/>
              </a:buClr>
              <a:buSzPct val="25000"/>
              <a:buFont typeface="Georgia"/>
              <a:buNone/>
            </a:pPr>
            <a:r>
              <a:rPr b="0" i="0" lang="en-US" sz="4400" u="none" cap="none" strike="noStrike">
                <a:solidFill>
                  <a:srgbClr val="002060"/>
                </a:solidFill>
                <a:latin typeface="Georgia"/>
                <a:ea typeface="Georgia"/>
                <a:cs typeface="Georgia"/>
                <a:sym typeface="Georgia"/>
              </a:rPr>
              <a:t>Reduced Course Load </a:t>
            </a:r>
          </a:p>
        </p:txBody>
      </p:sp>
      <p:pic>
        <p:nvPicPr>
          <p:cNvPr id="173" name="Shape 173"/>
          <p:cNvPicPr preferRelativeResize="0"/>
          <p:nvPr/>
        </p:nvPicPr>
        <p:blipFill rotWithShape="1">
          <a:blip r:embed="rId3">
            <a:alphaModFix/>
          </a:blip>
          <a:srcRect b="0" l="0" r="0" t="0"/>
          <a:stretch/>
        </p:blipFill>
        <p:spPr>
          <a:xfrm>
            <a:off x="4496000" y="1468266"/>
            <a:ext cx="3200000" cy="3200000"/>
          </a:xfrm>
          <a:prstGeom prst="rect">
            <a:avLst/>
          </a:prstGeom>
          <a:noFill/>
          <a:ln>
            <a:noFill/>
          </a:ln>
        </p:spPr>
      </p:pic>
      <p:pic>
        <p:nvPicPr>
          <p:cNvPr id="174" name="Shape 174"/>
          <p:cNvPicPr preferRelativeResize="0"/>
          <p:nvPr/>
        </p:nvPicPr>
        <p:blipFill rotWithShape="1">
          <a:blip r:embed="rId4">
            <a:alphaModFix/>
          </a:blip>
          <a:srcRect b="0" l="0" r="0" t="0"/>
          <a:stretch/>
        </p:blipFill>
        <p:spPr>
          <a:xfrm>
            <a:off x="609300" y="1468266"/>
            <a:ext cx="3200000" cy="3200000"/>
          </a:xfrm>
          <a:prstGeom prst="rect">
            <a:avLst/>
          </a:prstGeom>
          <a:noFill/>
          <a:ln>
            <a:noFill/>
          </a:ln>
        </p:spPr>
      </p:pic>
      <p:pic>
        <p:nvPicPr>
          <p:cNvPr id="175" name="Shape 175"/>
          <p:cNvPicPr preferRelativeResize="0"/>
          <p:nvPr/>
        </p:nvPicPr>
        <p:blipFill rotWithShape="1">
          <a:blip r:embed="rId5">
            <a:alphaModFix/>
          </a:blip>
          <a:srcRect b="0" l="0" r="0" t="0"/>
          <a:stretch/>
        </p:blipFill>
        <p:spPr>
          <a:xfrm>
            <a:off x="8382700" y="1468266"/>
            <a:ext cx="3200000" cy="3200000"/>
          </a:xfrm>
          <a:prstGeom prst="rect">
            <a:avLst/>
          </a:prstGeom>
          <a:noFill/>
          <a:ln>
            <a:noFill/>
          </a:ln>
        </p:spPr>
      </p:pic>
      <p:pic>
        <p:nvPicPr>
          <p:cNvPr id="176" name="Shape 176"/>
          <p:cNvPicPr preferRelativeResize="0"/>
          <p:nvPr/>
        </p:nvPicPr>
        <p:blipFill rotWithShape="1">
          <a:blip r:embed="rId6">
            <a:alphaModFix/>
          </a:blip>
          <a:srcRect b="0" l="0" r="0" t="0"/>
          <a:stretch/>
        </p:blipFill>
        <p:spPr>
          <a:xfrm>
            <a:off x="1968842" y="5577016"/>
            <a:ext cx="10820579" cy="1280984"/>
          </a:xfrm>
          <a:prstGeom prst="rect">
            <a:avLst/>
          </a:prstGeom>
          <a:noFill/>
          <a:ln>
            <a:noFill/>
          </a:ln>
        </p:spPr>
      </p:pic>
      <p:sp>
        <p:nvSpPr>
          <p:cNvPr id="177" name="Shape 177"/>
          <p:cNvSpPr txBox="1"/>
          <p:nvPr/>
        </p:nvSpPr>
        <p:spPr>
          <a:xfrm>
            <a:off x="3623062" y="5664167"/>
            <a:ext cx="6559061" cy="46166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2400">
                <a:solidFill>
                  <a:srgbClr val="003262"/>
                </a:solidFill>
                <a:latin typeface="Lucida Sans"/>
                <a:ea typeface="Lucida Sans"/>
                <a:cs typeface="Lucida Sans"/>
                <a:sym typeface="Lucida Sans"/>
              </a:rPr>
              <a:t>Approval from a BIO Advisor is required. </a:t>
            </a:r>
          </a:p>
        </p:txBody>
      </p:sp>
      <p:sp>
        <p:nvSpPr>
          <p:cNvPr id="178" name="Shape 178"/>
          <p:cNvSpPr txBox="1"/>
          <p:nvPr/>
        </p:nvSpPr>
        <p:spPr>
          <a:xfrm>
            <a:off x="2087982" y="6089775"/>
            <a:ext cx="9810456" cy="83099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2400">
                <a:solidFill>
                  <a:srgbClr val="003262"/>
                </a:solidFill>
                <a:latin typeface="Lucida Sans"/>
                <a:ea typeface="Lucida Sans"/>
                <a:cs typeface="Lucida Sans"/>
                <a:sym typeface="Lucida Sans"/>
              </a:rPr>
              <a:t>Notify BIO if you plan to drop below full time enrollment, withdraw, or cancel. </a:t>
            </a:r>
          </a:p>
        </p:txBody>
      </p:sp>
      <p:sp>
        <p:nvSpPr>
          <p:cNvPr id="179" name="Shape 179"/>
          <p:cNvSpPr txBox="1"/>
          <p:nvPr/>
        </p:nvSpPr>
        <p:spPr>
          <a:xfrm>
            <a:off x="990892" y="2406547"/>
            <a:ext cx="2436814" cy="132343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4000">
                <a:solidFill>
                  <a:srgbClr val="003262"/>
                </a:solidFill>
                <a:latin typeface="Georgia"/>
                <a:ea typeface="Georgia"/>
                <a:cs typeface="Georgia"/>
                <a:sym typeface="Georgia"/>
              </a:rPr>
              <a:t>Academic Reasons</a:t>
            </a:r>
          </a:p>
        </p:txBody>
      </p:sp>
      <p:sp>
        <p:nvSpPr>
          <p:cNvPr id="180" name="Shape 180"/>
          <p:cNvSpPr txBox="1"/>
          <p:nvPr/>
        </p:nvSpPr>
        <p:spPr>
          <a:xfrm>
            <a:off x="5058230" y="2406546"/>
            <a:ext cx="2075538" cy="132343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4000">
                <a:solidFill>
                  <a:schemeClr val="lt1"/>
                </a:solidFill>
                <a:latin typeface="Georgia"/>
                <a:ea typeface="Georgia"/>
                <a:cs typeface="Georgia"/>
                <a:sym typeface="Georgia"/>
              </a:rPr>
              <a:t>Medical Reasons</a:t>
            </a:r>
          </a:p>
        </p:txBody>
      </p:sp>
      <p:sp>
        <p:nvSpPr>
          <p:cNvPr id="181" name="Shape 181"/>
          <p:cNvSpPr txBox="1"/>
          <p:nvPr/>
        </p:nvSpPr>
        <p:spPr>
          <a:xfrm>
            <a:off x="8764292" y="2406546"/>
            <a:ext cx="2436814" cy="132343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4000">
                <a:solidFill>
                  <a:srgbClr val="003262"/>
                </a:solidFill>
                <a:latin typeface="Georgia"/>
                <a:ea typeface="Georgia"/>
                <a:cs typeface="Georgia"/>
                <a:sym typeface="Georgia"/>
              </a:rPr>
              <a:t>Final Semester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Shape 186"/>
          <p:cNvPicPr preferRelativeResize="0"/>
          <p:nvPr/>
        </p:nvPicPr>
        <p:blipFill rotWithShape="1">
          <a:blip r:embed="rId3">
            <a:alphaModFix/>
          </a:blip>
          <a:srcRect b="29420" l="0" r="7513" t="18275"/>
          <a:stretch/>
        </p:blipFill>
        <p:spPr>
          <a:xfrm>
            <a:off x="0" y="-8791"/>
            <a:ext cx="7398327" cy="2532183"/>
          </a:xfrm>
          <a:prstGeom prst="rect">
            <a:avLst/>
          </a:prstGeom>
          <a:noFill/>
          <a:ln>
            <a:noFill/>
          </a:ln>
        </p:spPr>
      </p:pic>
      <p:sp>
        <p:nvSpPr>
          <p:cNvPr id="187" name="Shape 187"/>
          <p:cNvSpPr txBox="1"/>
          <p:nvPr/>
        </p:nvSpPr>
        <p:spPr>
          <a:xfrm>
            <a:off x="4345700" y="3528114"/>
            <a:ext cx="3414344" cy="7032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spcAft>
                <a:spcPts val="0"/>
              </a:spcAft>
              <a:buClr>
                <a:srgbClr val="003262"/>
              </a:buClr>
              <a:buSzPct val="25000"/>
              <a:buFont typeface="Georgia"/>
              <a:buNone/>
            </a:pPr>
            <a:r>
              <a:rPr lang="en-US" sz="4400">
                <a:solidFill>
                  <a:srgbClr val="003262"/>
                </a:solidFill>
                <a:latin typeface="Georgia"/>
                <a:ea typeface="Georgia"/>
                <a:cs typeface="Georgia"/>
                <a:sym typeface="Georgia"/>
              </a:rPr>
              <a:t>Employment</a:t>
            </a:r>
          </a:p>
        </p:txBody>
      </p:sp>
      <p:sp>
        <p:nvSpPr>
          <p:cNvPr id="188" name="Shape 188"/>
          <p:cNvSpPr/>
          <p:nvPr/>
        </p:nvSpPr>
        <p:spPr>
          <a:xfrm>
            <a:off x="0" y="1279236"/>
            <a:ext cx="7509163" cy="692727"/>
          </a:xfrm>
          <a:prstGeom prst="rtTriangle">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89" name="Shape 189"/>
          <p:cNvSpPr/>
          <p:nvPr/>
        </p:nvSpPr>
        <p:spPr>
          <a:xfrm>
            <a:off x="0"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pic>
        <p:nvPicPr>
          <p:cNvPr id="190" name="Shape 190"/>
          <p:cNvPicPr preferRelativeResize="0"/>
          <p:nvPr/>
        </p:nvPicPr>
        <p:blipFill rotWithShape="1">
          <a:blip r:embed="rId4">
            <a:alphaModFix/>
          </a:blip>
          <a:srcRect b="0" l="0" r="5151" t="33890"/>
          <a:stretch/>
        </p:blipFill>
        <p:spPr>
          <a:xfrm>
            <a:off x="7509164" y="-8791"/>
            <a:ext cx="4694558" cy="2177296"/>
          </a:xfrm>
          <a:prstGeom prst="rect">
            <a:avLst/>
          </a:prstGeom>
          <a:noFill/>
          <a:ln>
            <a:noFill/>
          </a:ln>
        </p:spPr>
      </p:pic>
      <p:sp>
        <p:nvSpPr>
          <p:cNvPr id="191" name="Shape 191"/>
          <p:cNvSpPr/>
          <p:nvPr/>
        </p:nvSpPr>
        <p:spPr>
          <a:xfrm>
            <a:off x="4793673"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92" name="Shape 192"/>
          <p:cNvSpPr/>
          <p:nvPr/>
        </p:nvSpPr>
        <p:spPr>
          <a:xfrm>
            <a:off x="7398327" y="1350817"/>
            <a:ext cx="4793672" cy="621144"/>
          </a:xfrm>
          <a:prstGeom prst="triangle">
            <a:avLst>
              <a:gd fmla="val 100000" name="adj"/>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pic>
        <p:nvPicPr>
          <p:cNvPr id="193" name="Shape 193"/>
          <p:cNvPicPr preferRelativeResize="0"/>
          <p:nvPr/>
        </p:nvPicPr>
        <p:blipFill rotWithShape="1">
          <a:blip r:embed="rId5">
            <a:alphaModFix/>
          </a:blip>
          <a:srcRect b="0" l="0" r="0" t="0"/>
          <a:stretch/>
        </p:blipFill>
        <p:spPr>
          <a:xfrm>
            <a:off x="11861800" y="101600"/>
            <a:ext cx="228600" cy="2286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Shape 198"/>
          <p:cNvSpPr/>
          <p:nvPr/>
        </p:nvSpPr>
        <p:spPr>
          <a:xfrm>
            <a:off x="3586903" y="1301099"/>
            <a:ext cx="3255477" cy="2300544"/>
          </a:xfrm>
          <a:prstGeom prst="rect">
            <a:avLst/>
          </a:prstGeom>
          <a:solidFill>
            <a:srgbClr val="00B0DA"/>
          </a:solidFill>
          <a:ln>
            <a:noFill/>
          </a:ln>
        </p:spPr>
        <p:txBody>
          <a:bodyPr anchorCtr="0" anchor="ctr" bIns="45700" lIns="91425" rIns="91425" tIns="45700">
            <a:noAutofit/>
          </a:bodyPr>
          <a:lstStyle/>
          <a:p>
            <a:pPr indent="0" lvl="0" marL="0" marR="0" rtl="0" algn="ctr">
              <a:spcBef>
                <a:spcPts val="0"/>
              </a:spcBef>
              <a:buNone/>
            </a:pPr>
            <a:r>
              <a:t/>
            </a:r>
            <a:endParaRPr sz="1800">
              <a:solidFill>
                <a:srgbClr val="00B2A5"/>
              </a:solidFill>
              <a:latin typeface="Calibri"/>
              <a:ea typeface="Calibri"/>
              <a:cs typeface="Calibri"/>
              <a:sym typeface="Calibri"/>
            </a:endParaRPr>
          </a:p>
        </p:txBody>
      </p:sp>
      <p:sp>
        <p:nvSpPr>
          <p:cNvPr id="199" name="Shape 199"/>
          <p:cNvSpPr txBox="1"/>
          <p:nvPr/>
        </p:nvSpPr>
        <p:spPr>
          <a:xfrm>
            <a:off x="4197414" y="674822"/>
            <a:ext cx="2069868"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1800">
                <a:solidFill>
                  <a:srgbClr val="003262"/>
                </a:solidFill>
                <a:latin typeface="Georgia"/>
                <a:ea typeface="Georgia"/>
                <a:cs typeface="Georgia"/>
                <a:sym typeface="Georgia"/>
              </a:rPr>
              <a:t>F- 1 Visa</a:t>
            </a:r>
          </a:p>
        </p:txBody>
      </p:sp>
      <p:sp>
        <p:nvSpPr>
          <p:cNvPr id="200" name="Shape 200"/>
          <p:cNvSpPr txBox="1"/>
          <p:nvPr/>
        </p:nvSpPr>
        <p:spPr>
          <a:xfrm>
            <a:off x="7603721" y="674822"/>
            <a:ext cx="2069868"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1800">
                <a:solidFill>
                  <a:srgbClr val="003262"/>
                </a:solidFill>
                <a:latin typeface="Georgia"/>
                <a:ea typeface="Georgia"/>
                <a:cs typeface="Georgia"/>
                <a:sym typeface="Georgia"/>
              </a:rPr>
              <a:t>J- 1 Visa</a:t>
            </a:r>
          </a:p>
        </p:txBody>
      </p:sp>
      <p:sp>
        <p:nvSpPr>
          <p:cNvPr id="201" name="Shape 201"/>
          <p:cNvSpPr txBox="1"/>
          <p:nvPr/>
        </p:nvSpPr>
        <p:spPr>
          <a:xfrm>
            <a:off x="1729946" y="2092064"/>
            <a:ext cx="1707931" cy="70788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2000">
                <a:solidFill>
                  <a:srgbClr val="003262"/>
                </a:solidFill>
                <a:latin typeface="Georgia"/>
                <a:ea typeface="Georgia"/>
                <a:cs typeface="Georgia"/>
                <a:sym typeface="Georgia"/>
              </a:rPr>
              <a:t>On campus employment</a:t>
            </a:r>
          </a:p>
        </p:txBody>
      </p:sp>
      <p:sp>
        <p:nvSpPr>
          <p:cNvPr id="202" name="Shape 202"/>
          <p:cNvSpPr txBox="1"/>
          <p:nvPr/>
        </p:nvSpPr>
        <p:spPr>
          <a:xfrm>
            <a:off x="1729947" y="4704487"/>
            <a:ext cx="1734423" cy="70788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2000">
                <a:solidFill>
                  <a:srgbClr val="003262"/>
                </a:solidFill>
                <a:latin typeface="Georgia"/>
                <a:ea typeface="Georgia"/>
                <a:cs typeface="Georgia"/>
                <a:sym typeface="Georgia"/>
              </a:rPr>
              <a:t>Off campus employment</a:t>
            </a:r>
          </a:p>
        </p:txBody>
      </p:sp>
      <p:sp>
        <p:nvSpPr>
          <p:cNvPr id="203" name="Shape 203"/>
          <p:cNvSpPr/>
          <p:nvPr/>
        </p:nvSpPr>
        <p:spPr>
          <a:xfrm>
            <a:off x="7035910" y="1301099"/>
            <a:ext cx="3369961" cy="2300544"/>
          </a:xfrm>
          <a:prstGeom prst="rect">
            <a:avLst/>
          </a:prstGeom>
          <a:solidFill>
            <a:srgbClr val="00B2A5"/>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04" name="Shape 204"/>
          <p:cNvSpPr/>
          <p:nvPr/>
        </p:nvSpPr>
        <p:spPr>
          <a:xfrm>
            <a:off x="3568839" y="3802978"/>
            <a:ext cx="3255477" cy="2407127"/>
          </a:xfrm>
          <a:prstGeom prst="rect">
            <a:avLst/>
          </a:prstGeom>
          <a:solidFill>
            <a:srgbClr val="ED4E33"/>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05" name="Shape 205"/>
          <p:cNvSpPr/>
          <p:nvPr/>
        </p:nvSpPr>
        <p:spPr>
          <a:xfrm>
            <a:off x="7020496" y="3819871"/>
            <a:ext cx="3369962" cy="2407127"/>
          </a:xfrm>
          <a:prstGeom prst="rect">
            <a:avLst/>
          </a:prstGeom>
          <a:solidFill>
            <a:srgbClr val="9DAD33"/>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06" name="Shape 206"/>
          <p:cNvSpPr txBox="1"/>
          <p:nvPr/>
        </p:nvSpPr>
        <p:spPr>
          <a:xfrm>
            <a:off x="4010687" y="1586921"/>
            <a:ext cx="2501400" cy="3081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100">
                <a:solidFill>
                  <a:schemeClr val="lt1"/>
                </a:solidFill>
                <a:latin typeface="Lucida Sans"/>
                <a:ea typeface="Lucida Sans"/>
                <a:cs typeface="Lucida Sans"/>
                <a:sym typeface="Lucida Sans"/>
              </a:rPr>
              <a:t>No special permission </a:t>
            </a:r>
            <a:r>
              <a:rPr lang="en-US" sz="1100">
                <a:solidFill>
                  <a:schemeClr val="lt1"/>
                </a:solidFill>
                <a:latin typeface="Lucida Sans"/>
                <a:ea typeface="Lucida Sans"/>
                <a:cs typeface="Lucida Sans"/>
                <a:sym typeface="Lucida Sans"/>
              </a:rPr>
              <a:t>required </a:t>
            </a:r>
          </a:p>
        </p:txBody>
      </p:sp>
      <p:sp>
        <p:nvSpPr>
          <p:cNvPr id="207" name="Shape 207"/>
          <p:cNvSpPr txBox="1"/>
          <p:nvPr/>
        </p:nvSpPr>
        <p:spPr>
          <a:xfrm>
            <a:off x="7168943" y="1575031"/>
            <a:ext cx="3103800" cy="430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100">
                <a:solidFill>
                  <a:schemeClr val="lt1"/>
                </a:solidFill>
                <a:latin typeface="Lucida Sans"/>
                <a:ea typeface="Lucida Sans"/>
                <a:cs typeface="Lucida Sans"/>
                <a:sym typeface="Lucida Sans"/>
              </a:rPr>
              <a:t>Permission from BIO </a:t>
            </a:r>
            <a:r>
              <a:rPr b="1" lang="en-US" sz="1100">
                <a:solidFill>
                  <a:schemeClr val="lt1"/>
                </a:solidFill>
                <a:latin typeface="Lucida Sans"/>
                <a:ea typeface="Lucida Sans"/>
                <a:cs typeface="Lucida Sans"/>
                <a:sym typeface="Lucida Sans"/>
              </a:rPr>
              <a:t>required</a:t>
            </a:r>
            <a:r>
              <a:rPr lang="en-US" sz="1100">
                <a:solidFill>
                  <a:schemeClr val="lt1"/>
                </a:solidFill>
                <a:latin typeface="Lucida Sans"/>
                <a:ea typeface="Lucida Sans"/>
                <a:cs typeface="Lucida Sans"/>
                <a:sym typeface="Lucida Sans"/>
              </a:rPr>
              <a:t> before beginning employment.</a:t>
            </a:r>
          </a:p>
        </p:txBody>
      </p:sp>
      <p:sp>
        <p:nvSpPr>
          <p:cNvPr id="208" name="Shape 208"/>
          <p:cNvSpPr txBox="1"/>
          <p:nvPr/>
        </p:nvSpPr>
        <p:spPr>
          <a:xfrm>
            <a:off x="3749787" y="4400887"/>
            <a:ext cx="2896200" cy="430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100">
                <a:solidFill>
                  <a:schemeClr val="lt1"/>
                </a:solidFill>
                <a:latin typeface="Lucida Sans"/>
                <a:ea typeface="Lucida Sans"/>
                <a:cs typeface="Lucida Sans"/>
                <a:sym typeface="Lucida Sans"/>
              </a:rPr>
              <a:t>Permission from BIO or USCIS</a:t>
            </a:r>
            <a:r>
              <a:rPr b="1" lang="en-US" sz="1100">
                <a:solidFill>
                  <a:schemeClr val="lt1"/>
                </a:solidFill>
                <a:latin typeface="Lucida Sans"/>
                <a:ea typeface="Lucida Sans"/>
                <a:cs typeface="Lucida Sans"/>
                <a:sym typeface="Lucida Sans"/>
              </a:rPr>
              <a:t> </a:t>
            </a:r>
            <a:r>
              <a:rPr b="1" lang="en-US" sz="1100">
                <a:solidFill>
                  <a:schemeClr val="lt1"/>
                </a:solidFill>
                <a:latin typeface="Lucida Sans"/>
                <a:ea typeface="Lucida Sans"/>
                <a:cs typeface="Lucida Sans"/>
                <a:sym typeface="Lucida Sans"/>
              </a:rPr>
              <a:t>required </a:t>
            </a:r>
            <a:r>
              <a:rPr lang="en-US" sz="1100">
                <a:solidFill>
                  <a:schemeClr val="lt1"/>
                </a:solidFill>
                <a:latin typeface="Lucida Sans"/>
                <a:ea typeface="Lucida Sans"/>
                <a:cs typeface="Lucida Sans"/>
                <a:sym typeface="Lucida Sans"/>
              </a:rPr>
              <a:t>before beginning employment. </a:t>
            </a:r>
          </a:p>
        </p:txBody>
      </p:sp>
      <p:sp>
        <p:nvSpPr>
          <p:cNvPr id="209" name="Shape 209"/>
          <p:cNvSpPr txBox="1"/>
          <p:nvPr/>
        </p:nvSpPr>
        <p:spPr>
          <a:xfrm>
            <a:off x="7315575" y="4400900"/>
            <a:ext cx="2779800" cy="430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100">
                <a:solidFill>
                  <a:schemeClr val="lt1"/>
                </a:solidFill>
                <a:latin typeface="Lucida Sans"/>
                <a:ea typeface="Lucida Sans"/>
                <a:cs typeface="Lucida Sans"/>
                <a:sym typeface="Lucida Sans"/>
              </a:rPr>
              <a:t>Permission from BIO </a:t>
            </a:r>
            <a:r>
              <a:rPr b="1" lang="en-US" sz="1100">
                <a:solidFill>
                  <a:schemeClr val="lt1"/>
                </a:solidFill>
                <a:latin typeface="Lucida Sans"/>
                <a:ea typeface="Lucida Sans"/>
                <a:cs typeface="Lucida Sans"/>
                <a:sym typeface="Lucida Sans"/>
              </a:rPr>
              <a:t>required</a:t>
            </a:r>
            <a:r>
              <a:rPr lang="en-US" sz="1100">
                <a:solidFill>
                  <a:schemeClr val="lt1"/>
                </a:solidFill>
                <a:latin typeface="Lucida Sans"/>
                <a:ea typeface="Lucida Sans"/>
                <a:cs typeface="Lucida Sans"/>
                <a:sym typeface="Lucida Sans"/>
              </a:rPr>
              <a:t> before beginning employment. </a:t>
            </a:r>
          </a:p>
        </p:txBody>
      </p:sp>
      <p:sp>
        <p:nvSpPr>
          <p:cNvPr id="210" name="Shape 210"/>
          <p:cNvSpPr txBox="1"/>
          <p:nvPr/>
        </p:nvSpPr>
        <p:spPr>
          <a:xfrm>
            <a:off x="3632775" y="5446850"/>
            <a:ext cx="3055800" cy="269100"/>
          </a:xfrm>
          <a:prstGeom prst="rect">
            <a:avLst/>
          </a:prstGeom>
          <a:noFill/>
          <a:ln>
            <a:noFill/>
          </a:ln>
        </p:spPr>
        <p:txBody>
          <a:bodyPr anchorCtr="0" anchor="t" bIns="45700" lIns="91425" rIns="91425" tIns="45700">
            <a:noAutofit/>
          </a:bodyPr>
          <a:lstStyle/>
          <a:p>
            <a:pPr indent="-171450" lvl="0" marL="171450" marR="0" rtl="0" algn="ctr">
              <a:spcBef>
                <a:spcPts val="0"/>
              </a:spcBef>
              <a:buClr>
                <a:srgbClr val="FFFFFF"/>
              </a:buClr>
              <a:buSzPct val="100000"/>
              <a:buFont typeface="Arial"/>
              <a:buChar char="•"/>
            </a:pPr>
            <a:r>
              <a:rPr b="1" lang="en-US" sz="1100">
                <a:solidFill>
                  <a:srgbClr val="FFFFFF"/>
                </a:solidFill>
                <a:latin typeface="Lucida Sans"/>
                <a:ea typeface="Lucida Sans"/>
                <a:cs typeface="Lucida Sans"/>
                <a:sym typeface="Lucida Sans"/>
              </a:rPr>
              <a:t>Optional Practical Training </a:t>
            </a:r>
            <a:r>
              <a:rPr b="1" lang="en-US" sz="1100">
                <a:solidFill>
                  <a:srgbClr val="FFFFFF"/>
                </a:solidFill>
                <a:latin typeface="Lucida Sans"/>
                <a:ea typeface="Lucida Sans"/>
                <a:cs typeface="Lucida Sans"/>
                <a:sym typeface="Lucida Sans"/>
                <a:hlinkClick r:id="rId3"/>
              </a:rPr>
              <a:t>(OPT)</a:t>
            </a:r>
          </a:p>
        </p:txBody>
      </p:sp>
      <p:sp>
        <p:nvSpPr>
          <p:cNvPr id="211" name="Shape 211"/>
          <p:cNvSpPr txBox="1"/>
          <p:nvPr/>
        </p:nvSpPr>
        <p:spPr>
          <a:xfrm>
            <a:off x="3573250" y="4985225"/>
            <a:ext cx="3249300" cy="308100"/>
          </a:xfrm>
          <a:prstGeom prst="rect">
            <a:avLst/>
          </a:prstGeom>
          <a:noFill/>
          <a:ln>
            <a:noFill/>
          </a:ln>
        </p:spPr>
        <p:txBody>
          <a:bodyPr anchorCtr="0" anchor="t" bIns="45700" lIns="91425" rIns="91425" tIns="45700">
            <a:noAutofit/>
          </a:bodyPr>
          <a:lstStyle/>
          <a:p>
            <a:pPr indent="-171450" lvl="0" marL="171450" marR="0" rtl="0" algn="ctr">
              <a:spcBef>
                <a:spcPts val="0"/>
              </a:spcBef>
              <a:buClr>
                <a:schemeClr val="lt1"/>
              </a:buClr>
              <a:buSzPct val="100000"/>
              <a:buFont typeface="Arial"/>
              <a:buChar char="•"/>
            </a:pPr>
            <a:r>
              <a:rPr b="1" lang="en-US" sz="1100">
                <a:solidFill>
                  <a:schemeClr val="lt1"/>
                </a:solidFill>
                <a:latin typeface="Lucida Sans"/>
                <a:ea typeface="Lucida Sans"/>
                <a:cs typeface="Lucida Sans"/>
                <a:sym typeface="Lucida Sans"/>
              </a:rPr>
              <a:t>Curricular Practical Training (CPT)</a:t>
            </a:r>
          </a:p>
        </p:txBody>
      </p:sp>
      <p:cxnSp>
        <p:nvCxnSpPr>
          <p:cNvPr id="212" name="Shape 212"/>
          <p:cNvCxnSpPr/>
          <p:nvPr/>
        </p:nvCxnSpPr>
        <p:spPr>
          <a:xfrm>
            <a:off x="6931439" y="1131274"/>
            <a:ext cx="0" cy="5208456"/>
          </a:xfrm>
          <a:prstGeom prst="straightConnector1">
            <a:avLst/>
          </a:prstGeom>
          <a:noFill/>
          <a:ln cap="flat" cmpd="sng" w="19050">
            <a:solidFill>
              <a:schemeClr val="accent4"/>
            </a:solidFill>
            <a:prstDash val="solid"/>
            <a:miter/>
            <a:headEnd len="med" w="med" type="none"/>
            <a:tailEnd len="med" w="med" type="none"/>
          </a:ln>
        </p:spPr>
      </p:cxnSp>
      <p:cxnSp>
        <p:nvCxnSpPr>
          <p:cNvPr id="213" name="Shape 213"/>
          <p:cNvCxnSpPr/>
          <p:nvPr/>
        </p:nvCxnSpPr>
        <p:spPr>
          <a:xfrm rot="10800000">
            <a:off x="3414026" y="3686246"/>
            <a:ext cx="7175504" cy="6999"/>
          </a:xfrm>
          <a:prstGeom prst="straightConnector1">
            <a:avLst/>
          </a:prstGeom>
          <a:noFill/>
          <a:ln cap="flat" cmpd="sng" w="19050">
            <a:solidFill>
              <a:schemeClr val="accent4"/>
            </a:solidFill>
            <a:prstDash val="solid"/>
            <a:miter/>
            <a:headEnd len="med" w="med" type="none"/>
            <a:tailEnd len="med" w="med" type="none"/>
          </a:ln>
        </p:spPr>
      </p:cxnSp>
      <p:sp>
        <p:nvSpPr>
          <p:cNvPr id="214" name="Shape 214"/>
          <p:cNvSpPr txBox="1"/>
          <p:nvPr/>
        </p:nvSpPr>
        <p:spPr>
          <a:xfrm>
            <a:off x="7184537" y="4954625"/>
            <a:ext cx="1920000" cy="369300"/>
          </a:xfrm>
          <a:prstGeom prst="rect">
            <a:avLst/>
          </a:prstGeom>
          <a:noFill/>
          <a:ln>
            <a:noFill/>
          </a:ln>
        </p:spPr>
        <p:txBody>
          <a:bodyPr anchorCtr="0" anchor="t" bIns="45700" lIns="91425" rIns="91425" tIns="45700">
            <a:noAutofit/>
          </a:bodyPr>
          <a:lstStyle/>
          <a:p>
            <a:pPr indent="-171450" lvl="0" marL="171450" marR="0" rtl="0" algn="l">
              <a:spcBef>
                <a:spcPts val="0"/>
              </a:spcBef>
              <a:buClr>
                <a:schemeClr val="lt1"/>
              </a:buClr>
              <a:buSzPct val="100000"/>
              <a:buFont typeface="Arial"/>
              <a:buChar char="•"/>
            </a:pPr>
            <a:r>
              <a:rPr b="1" lang="en-US" sz="1100">
                <a:solidFill>
                  <a:schemeClr val="lt1"/>
                </a:solidFill>
                <a:latin typeface="Lucida Sans"/>
                <a:ea typeface="Lucida Sans"/>
                <a:cs typeface="Lucida Sans"/>
                <a:sym typeface="Lucida Sans"/>
              </a:rPr>
              <a:t>Academic Training</a:t>
            </a:r>
          </a:p>
          <a:p>
            <a:pPr indent="0" lvl="0" marL="0" marR="0" rtl="0" algn="l">
              <a:spcBef>
                <a:spcPts val="0"/>
              </a:spcBef>
              <a:buNone/>
            </a:pPr>
            <a:r>
              <a:t/>
            </a:r>
            <a:endParaRPr sz="1100">
              <a:solidFill>
                <a:schemeClr val="dk1"/>
              </a:solidFill>
              <a:latin typeface="Calibri"/>
              <a:ea typeface="Calibri"/>
              <a:cs typeface="Calibri"/>
              <a:sym typeface="Calibri"/>
            </a:endParaRPr>
          </a:p>
        </p:txBody>
      </p:sp>
      <p:sp>
        <p:nvSpPr>
          <p:cNvPr id="215" name="Shape 215"/>
          <p:cNvSpPr txBox="1"/>
          <p:nvPr/>
        </p:nvSpPr>
        <p:spPr>
          <a:xfrm>
            <a:off x="4755989" y="2068675"/>
            <a:ext cx="961800" cy="708000"/>
          </a:xfrm>
          <a:prstGeom prst="rect">
            <a:avLst/>
          </a:prstGeom>
          <a:noFill/>
          <a:ln>
            <a:noFill/>
          </a:ln>
        </p:spPr>
        <p:txBody>
          <a:bodyPr anchorCtr="0" anchor="t" bIns="91425" lIns="91425" rIns="91425" tIns="91425">
            <a:noAutofit/>
          </a:bodyPr>
          <a:lstStyle/>
          <a:p>
            <a:pPr lvl="0">
              <a:spcBef>
                <a:spcPts val="0"/>
              </a:spcBef>
              <a:buNone/>
            </a:pPr>
            <a:r>
              <a:rPr lang="en-US" sz="4800">
                <a:solidFill>
                  <a:srgbClr val="FFFFFF"/>
                </a:solidFill>
              </a:rPr>
              <a:t>20</a:t>
            </a:r>
          </a:p>
        </p:txBody>
      </p:sp>
      <p:sp>
        <p:nvSpPr>
          <p:cNvPr id="216" name="Shape 216"/>
          <p:cNvSpPr txBox="1"/>
          <p:nvPr/>
        </p:nvSpPr>
        <p:spPr>
          <a:xfrm>
            <a:off x="3733800" y="2284125"/>
            <a:ext cx="846600" cy="518400"/>
          </a:xfrm>
          <a:prstGeom prst="rect">
            <a:avLst/>
          </a:prstGeom>
          <a:noFill/>
          <a:ln>
            <a:noFill/>
          </a:ln>
        </p:spPr>
        <p:txBody>
          <a:bodyPr anchorCtr="0" anchor="t" bIns="91425" lIns="91425" rIns="91425" tIns="91425">
            <a:noAutofit/>
          </a:bodyPr>
          <a:lstStyle/>
          <a:p>
            <a:pPr lvl="0">
              <a:spcBef>
                <a:spcPts val="0"/>
              </a:spcBef>
              <a:buNone/>
            </a:pPr>
            <a:r>
              <a:rPr lang="en-US">
                <a:solidFill>
                  <a:srgbClr val="FFFFFF"/>
                </a:solidFill>
              </a:rPr>
              <a:t>Fall and Spring</a:t>
            </a:r>
          </a:p>
        </p:txBody>
      </p:sp>
      <p:sp>
        <p:nvSpPr>
          <p:cNvPr id="217" name="Shape 217"/>
          <p:cNvSpPr txBox="1"/>
          <p:nvPr/>
        </p:nvSpPr>
        <p:spPr>
          <a:xfrm>
            <a:off x="5807625" y="2284125"/>
            <a:ext cx="961800" cy="600300"/>
          </a:xfrm>
          <a:prstGeom prst="rect">
            <a:avLst/>
          </a:prstGeom>
          <a:noFill/>
          <a:ln>
            <a:noFill/>
          </a:ln>
        </p:spPr>
        <p:txBody>
          <a:bodyPr anchorCtr="0" anchor="t" bIns="91425" lIns="91425" rIns="91425" tIns="91425">
            <a:noAutofit/>
          </a:bodyPr>
          <a:lstStyle/>
          <a:p>
            <a:pPr lvl="0" rtl="0">
              <a:spcBef>
                <a:spcPts val="0"/>
              </a:spcBef>
              <a:buNone/>
            </a:pPr>
            <a:r>
              <a:rPr lang="en-US">
                <a:solidFill>
                  <a:srgbClr val="FFFFFF"/>
                </a:solidFill>
              </a:rPr>
              <a:t>Summer/Vacation</a:t>
            </a:r>
          </a:p>
        </p:txBody>
      </p:sp>
      <p:sp>
        <p:nvSpPr>
          <p:cNvPr id="218" name="Shape 218"/>
          <p:cNvSpPr txBox="1"/>
          <p:nvPr/>
        </p:nvSpPr>
        <p:spPr>
          <a:xfrm>
            <a:off x="4486400" y="2284125"/>
            <a:ext cx="272700" cy="269100"/>
          </a:xfrm>
          <a:prstGeom prst="rect">
            <a:avLst/>
          </a:prstGeom>
          <a:noFill/>
          <a:ln>
            <a:noFill/>
          </a:ln>
        </p:spPr>
        <p:txBody>
          <a:bodyPr anchorCtr="0" anchor="t" bIns="91425" lIns="91425" rIns="91425" tIns="91425">
            <a:noAutofit/>
          </a:bodyPr>
          <a:lstStyle/>
          <a:p>
            <a:pPr lvl="0">
              <a:spcBef>
                <a:spcPts val="0"/>
              </a:spcBef>
              <a:buNone/>
            </a:pPr>
            <a:r>
              <a:rPr lang="en-US" sz="2400">
                <a:solidFill>
                  <a:srgbClr val="FFFFFF"/>
                </a:solidFill>
              </a:rPr>
              <a:t>&lt;</a:t>
            </a:r>
          </a:p>
        </p:txBody>
      </p:sp>
      <p:sp>
        <p:nvSpPr>
          <p:cNvPr id="219" name="Shape 219"/>
          <p:cNvSpPr txBox="1"/>
          <p:nvPr/>
        </p:nvSpPr>
        <p:spPr>
          <a:xfrm>
            <a:off x="5482750" y="2289000"/>
            <a:ext cx="272700" cy="269100"/>
          </a:xfrm>
          <a:prstGeom prst="rect">
            <a:avLst/>
          </a:prstGeom>
          <a:noFill/>
          <a:ln>
            <a:noFill/>
          </a:ln>
        </p:spPr>
        <p:txBody>
          <a:bodyPr anchorCtr="0" anchor="t" bIns="91425" lIns="91425" rIns="91425" tIns="91425">
            <a:noAutofit/>
          </a:bodyPr>
          <a:lstStyle/>
          <a:p>
            <a:pPr lvl="0" rtl="0">
              <a:spcBef>
                <a:spcPts val="0"/>
              </a:spcBef>
              <a:buNone/>
            </a:pPr>
            <a:r>
              <a:rPr lang="en-US" sz="2400">
                <a:solidFill>
                  <a:srgbClr val="FFFFFF"/>
                </a:solidFill>
              </a:rPr>
              <a:t>&gt;</a:t>
            </a:r>
          </a:p>
        </p:txBody>
      </p:sp>
      <p:sp>
        <p:nvSpPr>
          <p:cNvPr id="220" name="Shape 220"/>
          <p:cNvSpPr txBox="1"/>
          <p:nvPr/>
        </p:nvSpPr>
        <p:spPr>
          <a:xfrm>
            <a:off x="8261189" y="2068675"/>
            <a:ext cx="961800" cy="708000"/>
          </a:xfrm>
          <a:prstGeom prst="rect">
            <a:avLst/>
          </a:prstGeom>
          <a:noFill/>
          <a:ln>
            <a:noFill/>
          </a:ln>
        </p:spPr>
        <p:txBody>
          <a:bodyPr anchorCtr="0" anchor="t" bIns="91425" lIns="91425" rIns="91425" tIns="91425">
            <a:noAutofit/>
          </a:bodyPr>
          <a:lstStyle/>
          <a:p>
            <a:pPr lvl="0" rtl="0">
              <a:spcBef>
                <a:spcPts val="0"/>
              </a:spcBef>
              <a:buNone/>
            </a:pPr>
            <a:r>
              <a:rPr lang="en-US" sz="4800">
                <a:solidFill>
                  <a:srgbClr val="FFFFFF"/>
                </a:solidFill>
              </a:rPr>
              <a:t>20</a:t>
            </a:r>
          </a:p>
        </p:txBody>
      </p:sp>
      <p:sp>
        <p:nvSpPr>
          <p:cNvPr id="221" name="Shape 221"/>
          <p:cNvSpPr txBox="1"/>
          <p:nvPr/>
        </p:nvSpPr>
        <p:spPr>
          <a:xfrm>
            <a:off x="7239000" y="2284125"/>
            <a:ext cx="846600" cy="518400"/>
          </a:xfrm>
          <a:prstGeom prst="rect">
            <a:avLst/>
          </a:prstGeom>
          <a:noFill/>
          <a:ln>
            <a:noFill/>
          </a:ln>
        </p:spPr>
        <p:txBody>
          <a:bodyPr anchorCtr="0" anchor="t" bIns="91425" lIns="91425" rIns="91425" tIns="91425">
            <a:noAutofit/>
          </a:bodyPr>
          <a:lstStyle/>
          <a:p>
            <a:pPr lvl="0" rtl="0">
              <a:spcBef>
                <a:spcPts val="0"/>
              </a:spcBef>
              <a:buNone/>
            </a:pPr>
            <a:r>
              <a:rPr lang="en-US">
                <a:solidFill>
                  <a:srgbClr val="FFFFFF"/>
                </a:solidFill>
              </a:rPr>
              <a:t>Fall and Spring</a:t>
            </a:r>
          </a:p>
        </p:txBody>
      </p:sp>
      <p:sp>
        <p:nvSpPr>
          <p:cNvPr id="222" name="Shape 222"/>
          <p:cNvSpPr txBox="1"/>
          <p:nvPr/>
        </p:nvSpPr>
        <p:spPr>
          <a:xfrm>
            <a:off x="9312825" y="2284125"/>
            <a:ext cx="961800" cy="600300"/>
          </a:xfrm>
          <a:prstGeom prst="rect">
            <a:avLst/>
          </a:prstGeom>
          <a:noFill/>
          <a:ln>
            <a:noFill/>
          </a:ln>
        </p:spPr>
        <p:txBody>
          <a:bodyPr anchorCtr="0" anchor="t" bIns="91425" lIns="91425" rIns="91425" tIns="91425">
            <a:noAutofit/>
          </a:bodyPr>
          <a:lstStyle/>
          <a:p>
            <a:pPr lvl="0" rtl="0">
              <a:spcBef>
                <a:spcPts val="0"/>
              </a:spcBef>
              <a:buNone/>
            </a:pPr>
            <a:r>
              <a:rPr lang="en-US">
                <a:solidFill>
                  <a:srgbClr val="FFFFFF"/>
                </a:solidFill>
              </a:rPr>
              <a:t>Summer/Vacation</a:t>
            </a:r>
          </a:p>
        </p:txBody>
      </p:sp>
      <p:sp>
        <p:nvSpPr>
          <p:cNvPr id="223" name="Shape 223"/>
          <p:cNvSpPr txBox="1"/>
          <p:nvPr/>
        </p:nvSpPr>
        <p:spPr>
          <a:xfrm>
            <a:off x="7991600" y="2284125"/>
            <a:ext cx="272700" cy="269100"/>
          </a:xfrm>
          <a:prstGeom prst="rect">
            <a:avLst/>
          </a:prstGeom>
          <a:noFill/>
          <a:ln>
            <a:noFill/>
          </a:ln>
        </p:spPr>
        <p:txBody>
          <a:bodyPr anchorCtr="0" anchor="t" bIns="91425" lIns="91425" rIns="91425" tIns="91425">
            <a:noAutofit/>
          </a:bodyPr>
          <a:lstStyle/>
          <a:p>
            <a:pPr lvl="0" rtl="0">
              <a:spcBef>
                <a:spcPts val="0"/>
              </a:spcBef>
              <a:buNone/>
            </a:pPr>
            <a:r>
              <a:rPr lang="en-US" sz="2400">
                <a:solidFill>
                  <a:srgbClr val="FFFFFF"/>
                </a:solidFill>
              </a:rPr>
              <a:t>&lt;</a:t>
            </a:r>
          </a:p>
        </p:txBody>
      </p:sp>
      <p:sp>
        <p:nvSpPr>
          <p:cNvPr id="224" name="Shape 224"/>
          <p:cNvSpPr txBox="1"/>
          <p:nvPr/>
        </p:nvSpPr>
        <p:spPr>
          <a:xfrm>
            <a:off x="8987950" y="2289000"/>
            <a:ext cx="272700" cy="269100"/>
          </a:xfrm>
          <a:prstGeom prst="rect">
            <a:avLst/>
          </a:prstGeom>
          <a:noFill/>
          <a:ln>
            <a:noFill/>
          </a:ln>
        </p:spPr>
        <p:txBody>
          <a:bodyPr anchorCtr="0" anchor="t" bIns="91425" lIns="91425" rIns="91425" tIns="91425">
            <a:noAutofit/>
          </a:bodyPr>
          <a:lstStyle/>
          <a:p>
            <a:pPr lvl="0" rtl="0">
              <a:spcBef>
                <a:spcPts val="0"/>
              </a:spcBef>
              <a:buNone/>
            </a:pPr>
            <a:r>
              <a:rPr lang="en-US" sz="2400">
                <a:solidFill>
                  <a:srgbClr val="FFFFFF"/>
                </a:solidFill>
              </a:rPr>
              <a:t>&gt;</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p:nvPr/>
        </p:nvSpPr>
        <p:spPr>
          <a:xfrm>
            <a:off x="0" y="1279236"/>
            <a:ext cx="7509163" cy="692727"/>
          </a:xfrm>
          <a:prstGeom prst="rtTriangle">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0" name="Shape 230"/>
          <p:cNvSpPr/>
          <p:nvPr/>
        </p:nvSpPr>
        <p:spPr>
          <a:xfrm>
            <a:off x="0"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1" name="Shape 231"/>
          <p:cNvSpPr/>
          <p:nvPr/>
        </p:nvSpPr>
        <p:spPr>
          <a:xfrm>
            <a:off x="4793673"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2" name="Shape 232"/>
          <p:cNvSpPr/>
          <p:nvPr/>
        </p:nvSpPr>
        <p:spPr>
          <a:xfrm>
            <a:off x="7398327" y="1350817"/>
            <a:ext cx="4793672" cy="621144"/>
          </a:xfrm>
          <a:prstGeom prst="triangle">
            <a:avLst>
              <a:gd fmla="val 100000" name="adj"/>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pic>
        <p:nvPicPr>
          <p:cNvPr descr="http://3.bp.blogspot.com/-s1xACHaEKBI/TgGI0mN8LpI/AAAAAAAAAm8/_11uGCALYl4/s1600/20090202_SurfGirl_3370.jpg" id="233" name="Shape 233"/>
          <p:cNvPicPr preferRelativeResize="0"/>
          <p:nvPr>
            <p:ph idx="1" type="body"/>
          </p:nvPr>
        </p:nvPicPr>
        <p:blipFill rotWithShape="1">
          <a:blip r:embed="rId3">
            <a:alphaModFix/>
          </a:blip>
          <a:srcRect b="0" l="0" r="0" t="0"/>
          <a:stretch/>
        </p:blipFill>
        <p:spPr>
          <a:xfrm>
            <a:off x="7509163" y="0"/>
            <a:ext cx="4682835" cy="3122865"/>
          </a:xfrm>
          <a:prstGeom prst="rect">
            <a:avLst/>
          </a:prstGeom>
          <a:noFill/>
          <a:ln>
            <a:noFill/>
          </a:ln>
        </p:spPr>
      </p:pic>
      <p:pic>
        <p:nvPicPr>
          <p:cNvPr id="234" name="Shape 234"/>
          <p:cNvPicPr preferRelativeResize="0"/>
          <p:nvPr/>
        </p:nvPicPr>
        <p:blipFill rotWithShape="1">
          <a:blip r:embed="rId4">
            <a:alphaModFix/>
          </a:blip>
          <a:srcRect b="0" l="0" r="0" t="23717"/>
          <a:stretch/>
        </p:blipFill>
        <p:spPr>
          <a:xfrm>
            <a:off x="0" y="0"/>
            <a:ext cx="7398327" cy="3762445"/>
          </a:xfrm>
          <a:prstGeom prst="rect">
            <a:avLst/>
          </a:prstGeom>
          <a:noFill/>
          <a:ln>
            <a:noFill/>
          </a:ln>
        </p:spPr>
      </p:pic>
      <p:pic>
        <p:nvPicPr>
          <p:cNvPr id="235" name="Shape 235"/>
          <p:cNvPicPr preferRelativeResize="0"/>
          <p:nvPr/>
        </p:nvPicPr>
        <p:blipFill rotWithShape="1">
          <a:blip r:embed="rId5">
            <a:alphaModFix/>
          </a:blip>
          <a:srcRect b="0" l="0" r="28579" t="30631"/>
          <a:stretch/>
        </p:blipFill>
        <p:spPr>
          <a:xfrm>
            <a:off x="7509160" y="2440"/>
            <a:ext cx="4682836" cy="3032234"/>
          </a:xfrm>
          <a:prstGeom prst="rect">
            <a:avLst/>
          </a:prstGeom>
          <a:noFill/>
          <a:ln>
            <a:noFill/>
          </a:ln>
        </p:spPr>
      </p:pic>
      <p:sp>
        <p:nvSpPr>
          <p:cNvPr id="236" name="Shape 236"/>
          <p:cNvSpPr/>
          <p:nvPr/>
        </p:nvSpPr>
        <p:spPr>
          <a:xfrm>
            <a:off x="7509164" y="1604170"/>
            <a:ext cx="4682835" cy="1811949"/>
          </a:xfrm>
          <a:prstGeom prst="flowChartManualInpu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7" name="Shape 237"/>
          <p:cNvSpPr/>
          <p:nvPr/>
        </p:nvSpPr>
        <p:spPr>
          <a:xfrm flipH="1">
            <a:off x="0" y="1508749"/>
            <a:ext cx="7398327" cy="2325278"/>
          </a:xfrm>
          <a:prstGeom prst="flowChartManualInpu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8" name="Shape 238"/>
          <p:cNvSpPr txBox="1"/>
          <p:nvPr/>
        </p:nvSpPr>
        <p:spPr>
          <a:xfrm>
            <a:off x="3220996" y="3360278"/>
            <a:ext cx="6219566" cy="7032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spcAft>
                <a:spcPts val="0"/>
              </a:spcAft>
              <a:buClr>
                <a:srgbClr val="003262"/>
              </a:buClr>
              <a:buSzPct val="25000"/>
              <a:buFont typeface="Georgia"/>
              <a:buNone/>
            </a:pPr>
            <a:r>
              <a:rPr lang="en-US" sz="4070">
                <a:solidFill>
                  <a:srgbClr val="003262"/>
                </a:solidFill>
                <a:latin typeface="Georgia"/>
                <a:ea typeface="Georgia"/>
                <a:cs typeface="Georgia"/>
                <a:sym typeface="Georgia"/>
              </a:rPr>
              <a:t>Extra Curricular Activities</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Shape 244"/>
          <p:cNvPicPr preferRelativeResize="0"/>
          <p:nvPr/>
        </p:nvPicPr>
        <p:blipFill>
          <a:blip r:embed="rId3">
            <a:alphaModFix/>
          </a:blip>
          <a:stretch>
            <a:fillRect/>
          </a:stretch>
        </p:blipFill>
        <p:spPr>
          <a:xfrm>
            <a:off x="2120075" y="161950"/>
            <a:ext cx="7951847" cy="5294349"/>
          </a:xfrm>
          <a:prstGeom prst="rect">
            <a:avLst/>
          </a:prstGeom>
          <a:noFill/>
          <a:ln>
            <a:noFill/>
          </a:ln>
        </p:spPr>
      </p:pic>
      <p:pic>
        <p:nvPicPr>
          <p:cNvPr id="245" name="Shape 245"/>
          <p:cNvPicPr preferRelativeResize="0"/>
          <p:nvPr/>
        </p:nvPicPr>
        <p:blipFill rotWithShape="1">
          <a:blip r:embed="rId4">
            <a:alphaModFix/>
          </a:blip>
          <a:srcRect b="0" l="0" r="0" t="0"/>
          <a:stretch/>
        </p:blipFill>
        <p:spPr>
          <a:xfrm>
            <a:off x="1054442" y="5577016"/>
            <a:ext cx="10820700" cy="1281000"/>
          </a:xfrm>
          <a:prstGeom prst="rect">
            <a:avLst/>
          </a:prstGeom>
          <a:noFill/>
          <a:ln>
            <a:noFill/>
          </a:ln>
        </p:spPr>
      </p:pic>
      <p:sp>
        <p:nvSpPr>
          <p:cNvPr id="246" name="Shape 246"/>
          <p:cNvSpPr txBox="1"/>
          <p:nvPr/>
        </p:nvSpPr>
        <p:spPr>
          <a:xfrm>
            <a:off x="2389475" y="5757325"/>
            <a:ext cx="7751700" cy="9408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47" name="Shape 247"/>
          <p:cNvSpPr txBox="1"/>
          <p:nvPr/>
        </p:nvSpPr>
        <p:spPr>
          <a:xfrm>
            <a:off x="2508750" y="5805475"/>
            <a:ext cx="7174500" cy="824100"/>
          </a:xfrm>
          <a:prstGeom prst="rect">
            <a:avLst/>
          </a:prstGeom>
          <a:noFill/>
          <a:ln>
            <a:noFill/>
          </a:ln>
        </p:spPr>
        <p:txBody>
          <a:bodyPr anchorCtr="0" anchor="t" bIns="91425" lIns="91425" rIns="91425" tIns="91425">
            <a:noAutofit/>
          </a:bodyPr>
          <a:lstStyle/>
          <a:p>
            <a:pPr lvl="0" algn="ctr">
              <a:spcBef>
                <a:spcPts val="0"/>
              </a:spcBef>
              <a:buNone/>
            </a:pPr>
            <a:r>
              <a:rPr lang="en-US" sz="2400">
                <a:solidFill>
                  <a:srgbClr val="003262"/>
                </a:solidFill>
                <a:latin typeface="Lucida Sans"/>
                <a:ea typeface="Lucida Sans"/>
                <a:cs typeface="Lucida Sans"/>
                <a:sym typeface="Lucida Sans"/>
              </a:rPr>
              <a:t>Extra Curricular Activities are a great way to meet others and have fun. </a:t>
            </a:r>
            <a:r>
              <a:rPr lang="en-US" sz="2400">
                <a:latin typeface="Lucida Sans"/>
                <a:ea typeface="Lucida Sans"/>
                <a:cs typeface="Lucida Sans"/>
                <a:sym typeface="Lucida Sans"/>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1884349" y="65775"/>
            <a:ext cx="8423301" cy="5486675"/>
          </a:xfrm>
          <a:prstGeom prst="rect">
            <a:avLst/>
          </a:prstGeom>
          <a:noFill/>
          <a:ln>
            <a:noFill/>
          </a:ln>
        </p:spPr>
      </p:pic>
      <p:pic>
        <p:nvPicPr>
          <p:cNvPr id="254" name="Shape 254"/>
          <p:cNvPicPr preferRelativeResize="0"/>
          <p:nvPr/>
        </p:nvPicPr>
        <p:blipFill rotWithShape="1">
          <a:blip r:embed="rId4">
            <a:alphaModFix/>
          </a:blip>
          <a:srcRect b="0" l="0" r="0" t="0"/>
          <a:stretch/>
        </p:blipFill>
        <p:spPr>
          <a:xfrm>
            <a:off x="1054442" y="5577016"/>
            <a:ext cx="10820700" cy="1281000"/>
          </a:xfrm>
          <a:prstGeom prst="rect">
            <a:avLst/>
          </a:prstGeom>
          <a:noFill/>
          <a:ln>
            <a:noFill/>
          </a:ln>
        </p:spPr>
      </p:pic>
      <p:sp>
        <p:nvSpPr>
          <p:cNvPr id="255" name="Shape 255"/>
          <p:cNvSpPr txBox="1"/>
          <p:nvPr/>
        </p:nvSpPr>
        <p:spPr>
          <a:xfrm>
            <a:off x="2453950" y="5643625"/>
            <a:ext cx="8021700" cy="1147800"/>
          </a:xfrm>
          <a:prstGeom prst="rect">
            <a:avLst/>
          </a:prstGeom>
          <a:noFill/>
          <a:ln>
            <a:noFill/>
          </a:ln>
        </p:spPr>
        <p:txBody>
          <a:bodyPr anchorCtr="0" anchor="ctr" bIns="91425" lIns="91425" rIns="91425" tIns="91425">
            <a:noAutofit/>
          </a:bodyPr>
          <a:lstStyle/>
          <a:p>
            <a:pPr lvl="0" rtl="0" algn="ctr">
              <a:spcBef>
                <a:spcPts val="0"/>
              </a:spcBef>
              <a:buNone/>
            </a:pPr>
            <a:r>
              <a:rPr lang="en-US" sz="2400">
                <a:solidFill>
                  <a:srgbClr val="003262"/>
                </a:solidFill>
                <a:latin typeface="Lucida Sans"/>
                <a:ea typeface="Lucida Sans"/>
                <a:cs typeface="Lucida Sans"/>
                <a:sym typeface="Lucida Sans"/>
              </a:rPr>
              <a:t>Activities that you engage in on &amp; off campus can impact your visa status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cxnSp>
        <p:nvCxnSpPr>
          <p:cNvPr id="261" name="Shape 261"/>
          <p:cNvCxnSpPr/>
          <p:nvPr/>
        </p:nvCxnSpPr>
        <p:spPr>
          <a:xfrm flipH="1" rot="10800000">
            <a:off x="9400" y="1072325"/>
            <a:ext cx="6547500" cy="11400"/>
          </a:xfrm>
          <a:prstGeom prst="straightConnector1">
            <a:avLst/>
          </a:prstGeom>
          <a:noFill/>
          <a:ln cap="flat" cmpd="sng" w="228600">
            <a:solidFill>
              <a:srgbClr val="9DAD33"/>
            </a:solidFill>
            <a:prstDash val="solid"/>
            <a:round/>
            <a:headEnd len="lg" w="lg" type="none"/>
            <a:tailEnd len="lg" w="lg" type="none"/>
          </a:ln>
        </p:spPr>
      </p:cxnSp>
      <p:cxnSp>
        <p:nvCxnSpPr>
          <p:cNvPr id="262" name="Shape 262"/>
          <p:cNvCxnSpPr/>
          <p:nvPr/>
        </p:nvCxnSpPr>
        <p:spPr>
          <a:xfrm flipH="1" rot="10800000">
            <a:off x="9400" y="4920050"/>
            <a:ext cx="6603900" cy="20700"/>
          </a:xfrm>
          <a:prstGeom prst="straightConnector1">
            <a:avLst/>
          </a:prstGeom>
          <a:noFill/>
          <a:ln cap="flat" cmpd="sng" w="228600">
            <a:solidFill>
              <a:srgbClr val="9DAD33"/>
            </a:solidFill>
            <a:prstDash val="solid"/>
            <a:round/>
            <a:headEnd len="lg" w="lg" type="none"/>
            <a:tailEnd len="lg" w="lg" type="none"/>
          </a:ln>
        </p:spPr>
      </p:cxnSp>
      <p:sp>
        <p:nvSpPr>
          <p:cNvPr id="263" name="Shape 263"/>
          <p:cNvSpPr txBox="1"/>
          <p:nvPr/>
        </p:nvSpPr>
        <p:spPr>
          <a:xfrm>
            <a:off x="127900" y="1034800"/>
            <a:ext cx="8636100" cy="1091400"/>
          </a:xfrm>
          <a:prstGeom prst="rect">
            <a:avLst/>
          </a:prstGeom>
          <a:noFill/>
          <a:ln>
            <a:noFill/>
          </a:ln>
        </p:spPr>
        <p:txBody>
          <a:bodyPr anchorCtr="0" anchor="t" bIns="91425" lIns="91425" rIns="91425" tIns="91425">
            <a:noAutofit/>
          </a:bodyPr>
          <a:lstStyle/>
          <a:p>
            <a:pPr lvl="0">
              <a:spcBef>
                <a:spcPts val="0"/>
              </a:spcBef>
              <a:buNone/>
            </a:pPr>
            <a:r>
              <a:rPr b="1" lang="en-US" sz="9600">
                <a:solidFill>
                  <a:srgbClr val="9DAD33"/>
                </a:solidFill>
              </a:rPr>
              <a:t>Visa Rules</a:t>
            </a:r>
          </a:p>
        </p:txBody>
      </p:sp>
      <p:sp>
        <p:nvSpPr>
          <p:cNvPr id="264" name="Shape 264"/>
          <p:cNvSpPr/>
          <p:nvPr/>
        </p:nvSpPr>
        <p:spPr>
          <a:xfrm>
            <a:off x="2277550" y="2502375"/>
            <a:ext cx="1787400" cy="1044300"/>
          </a:xfrm>
          <a:prstGeom prst="mathNotEqual">
            <a:avLst>
              <a:gd fmla="val 23520" name="adj1"/>
              <a:gd fmla="val 6600000" name="adj2"/>
              <a:gd fmla="val 11760" name="adj3"/>
            </a:avLst>
          </a:prstGeom>
          <a:solidFill>
            <a:srgbClr val="9DAD33"/>
          </a:solidFill>
          <a:ln>
            <a:noFill/>
          </a:ln>
        </p:spPr>
        <p:txBody>
          <a:bodyPr anchorCtr="0" anchor="ctr" bIns="91425" lIns="91425" rIns="91425" tIns="91425">
            <a:noAutofit/>
          </a:bodyPr>
          <a:lstStyle/>
          <a:p>
            <a:pPr lvl="0">
              <a:spcBef>
                <a:spcPts val="0"/>
              </a:spcBef>
              <a:buNone/>
            </a:pPr>
            <a:r>
              <a:t/>
            </a:r>
            <a:endParaRPr/>
          </a:p>
        </p:txBody>
      </p:sp>
      <p:sp>
        <p:nvSpPr>
          <p:cNvPr id="265" name="Shape 265"/>
          <p:cNvSpPr txBox="1"/>
          <p:nvPr/>
        </p:nvSpPr>
        <p:spPr>
          <a:xfrm>
            <a:off x="127900" y="3389487"/>
            <a:ext cx="8636100" cy="10914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DAD33"/>
                </a:solidFill>
              </a:rPr>
              <a:t>CA Laws</a:t>
            </a:r>
          </a:p>
        </p:txBody>
      </p:sp>
      <p:sp>
        <p:nvSpPr>
          <p:cNvPr id="266" name="Shape 266"/>
          <p:cNvSpPr txBox="1"/>
          <p:nvPr/>
        </p:nvSpPr>
        <p:spPr>
          <a:xfrm>
            <a:off x="0" y="4983100"/>
            <a:ext cx="7986900" cy="1147800"/>
          </a:xfrm>
          <a:prstGeom prst="rect">
            <a:avLst/>
          </a:prstGeom>
          <a:noFill/>
          <a:ln>
            <a:noFill/>
          </a:ln>
        </p:spPr>
        <p:txBody>
          <a:bodyPr anchorCtr="0" anchor="t" bIns="91425" lIns="91425" rIns="91425" tIns="91425">
            <a:noAutofit/>
          </a:bodyPr>
          <a:lstStyle/>
          <a:p>
            <a:pPr lvl="0">
              <a:spcBef>
                <a:spcPts val="0"/>
              </a:spcBef>
              <a:buNone/>
            </a:pPr>
            <a:r>
              <a:rPr b="1" lang="en-US" sz="2400">
                <a:solidFill>
                  <a:srgbClr val="9DAD33"/>
                </a:solidFill>
              </a:rPr>
              <a:t>Just because it’s legal in California…..</a:t>
            </a:r>
          </a:p>
          <a:p>
            <a:pPr lvl="0">
              <a:spcBef>
                <a:spcPts val="0"/>
              </a:spcBef>
              <a:buNone/>
            </a:pPr>
            <a:r>
              <a:rPr b="1" lang="en-US" sz="2400">
                <a:solidFill>
                  <a:srgbClr val="9DAD33"/>
                </a:solidFill>
              </a:rPr>
              <a:t>Does not mean it’s OK while you’re on a visa.   </a:t>
            </a:r>
          </a:p>
        </p:txBody>
      </p:sp>
      <p:pic>
        <p:nvPicPr>
          <p:cNvPr descr="Marijuana-Leaf-Silhouette.png" id="267" name="Shape 267"/>
          <p:cNvPicPr preferRelativeResize="0"/>
          <p:nvPr/>
        </p:nvPicPr>
        <p:blipFill>
          <a:blip r:embed="rId3">
            <a:alphaModFix amt="58000"/>
          </a:blip>
          <a:stretch>
            <a:fillRect/>
          </a:stretch>
        </p:blipFill>
        <p:spPr>
          <a:xfrm rot="1126091">
            <a:off x="10069684" y="4721045"/>
            <a:ext cx="1763930" cy="1795510"/>
          </a:xfrm>
          <a:prstGeom prst="rect">
            <a:avLst/>
          </a:prstGeom>
          <a:noFill/>
          <a:ln>
            <a:noFill/>
          </a:ln>
        </p:spPr>
      </p:pic>
      <p:sp>
        <p:nvSpPr>
          <p:cNvPr id="268" name="Shape 268"/>
          <p:cNvSpPr/>
          <p:nvPr/>
        </p:nvSpPr>
        <p:spPr>
          <a:xfrm>
            <a:off x="9966671" y="4741599"/>
            <a:ext cx="1970100" cy="1989299"/>
          </a:xfrm>
          <a:prstGeom prst="noSmoking">
            <a:avLst>
              <a:gd fmla="val 18750" name="adj"/>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Shape 273"/>
          <p:cNvPicPr preferRelativeResize="0"/>
          <p:nvPr>
            <p:ph idx="1" type="body"/>
          </p:nvPr>
        </p:nvPicPr>
        <p:blipFill rotWithShape="1">
          <a:blip r:embed="rId3">
            <a:alphaModFix/>
          </a:blip>
          <a:srcRect b="0" l="0" r="0" t="0"/>
          <a:stretch/>
        </p:blipFill>
        <p:spPr>
          <a:xfrm>
            <a:off x="1524000" y="0"/>
            <a:ext cx="9177216" cy="3813908"/>
          </a:xfrm>
          <a:prstGeom prst="rect">
            <a:avLst/>
          </a:prstGeom>
          <a:noFill/>
          <a:ln>
            <a:noFill/>
          </a:ln>
        </p:spPr>
      </p:pic>
      <p:sp>
        <p:nvSpPr>
          <p:cNvPr id="274" name="Shape 274"/>
          <p:cNvSpPr txBox="1"/>
          <p:nvPr/>
        </p:nvSpPr>
        <p:spPr>
          <a:xfrm>
            <a:off x="2534139" y="4056185"/>
            <a:ext cx="7416800" cy="70788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4000">
                <a:solidFill>
                  <a:schemeClr val="dk1"/>
                </a:solidFill>
                <a:latin typeface="Calibri"/>
                <a:ea typeface="Calibri"/>
                <a:cs typeface="Calibri"/>
                <a:sym typeface="Calibri"/>
              </a:rPr>
              <a:t>The legal drinking age in the U.S is</a:t>
            </a:r>
          </a:p>
        </p:txBody>
      </p:sp>
      <p:sp>
        <p:nvSpPr>
          <p:cNvPr id="275" name="Shape 275"/>
          <p:cNvSpPr txBox="1"/>
          <p:nvPr/>
        </p:nvSpPr>
        <p:spPr>
          <a:xfrm>
            <a:off x="5538712" y="4865175"/>
            <a:ext cx="1147800" cy="10332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US" sz="7200" u="sng">
                <a:solidFill>
                  <a:schemeClr val="dk1"/>
                </a:solidFill>
                <a:latin typeface="Bree Serif"/>
                <a:ea typeface="Bree Serif"/>
                <a:cs typeface="Bree Serif"/>
                <a:sym typeface="Bree Serif"/>
              </a:rPr>
              <a:t>21</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800"/>
                                        <p:tgtEl>
                                          <p:spTgt spid="2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Shape 281"/>
          <p:cNvPicPr preferRelativeResize="0"/>
          <p:nvPr/>
        </p:nvPicPr>
        <p:blipFill>
          <a:blip r:embed="rId3">
            <a:alphaModFix/>
          </a:blip>
          <a:stretch>
            <a:fillRect/>
          </a:stretch>
        </p:blipFill>
        <p:spPr>
          <a:xfrm>
            <a:off x="1458450" y="227675"/>
            <a:ext cx="9275099" cy="5096925"/>
          </a:xfrm>
          <a:prstGeom prst="rect">
            <a:avLst/>
          </a:prstGeom>
          <a:noFill/>
          <a:ln>
            <a:noFill/>
          </a:ln>
        </p:spPr>
      </p:pic>
      <p:pic>
        <p:nvPicPr>
          <p:cNvPr id="282" name="Shape 282"/>
          <p:cNvPicPr preferRelativeResize="0"/>
          <p:nvPr/>
        </p:nvPicPr>
        <p:blipFill rotWithShape="1">
          <a:blip r:embed="rId4">
            <a:alphaModFix/>
          </a:blip>
          <a:srcRect b="0" l="0" r="0" t="0"/>
          <a:stretch/>
        </p:blipFill>
        <p:spPr>
          <a:xfrm>
            <a:off x="1148517" y="5576991"/>
            <a:ext cx="10820700" cy="1281000"/>
          </a:xfrm>
          <a:prstGeom prst="rect">
            <a:avLst/>
          </a:prstGeom>
          <a:noFill/>
          <a:ln>
            <a:noFill/>
          </a:ln>
        </p:spPr>
      </p:pic>
      <p:sp>
        <p:nvSpPr>
          <p:cNvPr id="283" name="Shape 283"/>
          <p:cNvSpPr txBox="1"/>
          <p:nvPr/>
        </p:nvSpPr>
        <p:spPr>
          <a:xfrm>
            <a:off x="2085150" y="5643600"/>
            <a:ext cx="8021700" cy="1147800"/>
          </a:xfrm>
          <a:prstGeom prst="rect">
            <a:avLst/>
          </a:prstGeom>
          <a:noFill/>
          <a:ln>
            <a:noFill/>
          </a:ln>
        </p:spPr>
        <p:txBody>
          <a:bodyPr anchorCtr="0" anchor="ctr" bIns="91425" lIns="91425" rIns="91425" tIns="91425">
            <a:noAutofit/>
          </a:bodyPr>
          <a:lstStyle/>
          <a:p>
            <a:pPr lvl="0" rtl="0" algn="ctr">
              <a:spcBef>
                <a:spcPts val="0"/>
              </a:spcBef>
              <a:buNone/>
            </a:pPr>
            <a:r>
              <a:rPr lang="en-US" sz="2400">
                <a:solidFill>
                  <a:srgbClr val="003262"/>
                </a:solidFill>
                <a:latin typeface="Lucida Sans"/>
                <a:ea typeface="Lucida Sans"/>
                <a:cs typeface="Lucida Sans"/>
                <a:sym typeface="Lucida Sans"/>
              </a:rPr>
              <a:t>Contact BIO as soon as possible if you have an encounter with law enforcement</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nvSpPr>
        <p:spPr>
          <a:xfrm>
            <a:off x="5088260" y="3002784"/>
            <a:ext cx="1872712" cy="1150936"/>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spcAft>
                <a:spcPts val="0"/>
              </a:spcAft>
              <a:buClr>
                <a:srgbClr val="003262"/>
              </a:buClr>
              <a:buSzPct val="25000"/>
              <a:buFont typeface="Georgia"/>
              <a:buNone/>
            </a:pPr>
            <a:r>
              <a:rPr lang="en-US" sz="4400">
                <a:solidFill>
                  <a:srgbClr val="003262"/>
                </a:solidFill>
                <a:latin typeface="Georgia"/>
                <a:ea typeface="Georgia"/>
                <a:cs typeface="Georgia"/>
                <a:sym typeface="Georgia"/>
              </a:rPr>
              <a:t>Travel</a:t>
            </a:r>
          </a:p>
        </p:txBody>
      </p:sp>
      <p:sp>
        <p:nvSpPr>
          <p:cNvPr id="289" name="Shape 289"/>
          <p:cNvSpPr/>
          <p:nvPr/>
        </p:nvSpPr>
        <p:spPr>
          <a:xfrm>
            <a:off x="-17585" y="1279236"/>
            <a:ext cx="7526749" cy="692727"/>
          </a:xfrm>
          <a:prstGeom prst="rtTriangle">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90" name="Shape 290"/>
          <p:cNvSpPr/>
          <p:nvPr/>
        </p:nvSpPr>
        <p:spPr>
          <a:xfrm>
            <a:off x="0"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91" name="Shape 291"/>
          <p:cNvSpPr/>
          <p:nvPr/>
        </p:nvSpPr>
        <p:spPr>
          <a:xfrm>
            <a:off x="4793673"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pic>
        <p:nvPicPr>
          <p:cNvPr id="292" name="Shape 292"/>
          <p:cNvPicPr preferRelativeResize="0"/>
          <p:nvPr/>
        </p:nvPicPr>
        <p:blipFill rotWithShape="1">
          <a:blip r:embed="rId3">
            <a:alphaModFix/>
          </a:blip>
          <a:srcRect b="18896" l="469" r="1" t="7408"/>
          <a:stretch/>
        </p:blipFill>
        <p:spPr>
          <a:xfrm>
            <a:off x="6960971" y="-9676"/>
            <a:ext cx="5247503" cy="2505740"/>
          </a:xfrm>
          <a:prstGeom prst="rect">
            <a:avLst/>
          </a:prstGeom>
          <a:noFill/>
          <a:ln>
            <a:noFill/>
          </a:ln>
        </p:spPr>
      </p:pic>
      <p:pic>
        <p:nvPicPr>
          <p:cNvPr id="293" name="Shape 293"/>
          <p:cNvPicPr preferRelativeResize="0"/>
          <p:nvPr/>
        </p:nvPicPr>
        <p:blipFill rotWithShape="1">
          <a:blip r:embed="rId4">
            <a:alphaModFix/>
          </a:blip>
          <a:srcRect b="41569" l="0" r="0" t="27560"/>
          <a:stretch/>
        </p:blipFill>
        <p:spPr>
          <a:xfrm>
            <a:off x="0" y="0"/>
            <a:ext cx="6858000" cy="2117124"/>
          </a:xfrm>
          <a:prstGeom prst="rect">
            <a:avLst/>
          </a:prstGeom>
          <a:noFill/>
          <a:ln>
            <a:noFill/>
          </a:ln>
        </p:spPr>
      </p:pic>
      <p:sp>
        <p:nvSpPr>
          <p:cNvPr id="294" name="Shape 294"/>
          <p:cNvSpPr/>
          <p:nvPr/>
        </p:nvSpPr>
        <p:spPr>
          <a:xfrm>
            <a:off x="6875585" y="1832638"/>
            <a:ext cx="5332890" cy="1486493"/>
          </a:xfrm>
          <a:prstGeom prst="flowChartManualInpu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95" name="Shape 295"/>
          <p:cNvSpPr/>
          <p:nvPr/>
        </p:nvSpPr>
        <p:spPr>
          <a:xfrm>
            <a:off x="0" y="1550274"/>
            <a:ext cx="6787977" cy="564729"/>
          </a:xfrm>
          <a:prstGeom prst="rtTriangle">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Shape 95"/>
          <p:cNvPicPr preferRelativeResize="0"/>
          <p:nvPr/>
        </p:nvPicPr>
        <p:blipFill rotWithShape="1">
          <a:blip r:embed="rId3">
            <a:alphaModFix/>
          </a:blip>
          <a:srcRect b="0" l="13934" r="0" t="0"/>
          <a:stretch/>
        </p:blipFill>
        <p:spPr>
          <a:xfrm>
            <a:off x="0" y="0"/>
            <a:ext cx="8853615" cy="6858000"/>
          </a:xfrm>
          <a:prstGeom prst="rect">
            <a:avLst/>
          </a:prstGeom>
          <a:noFill/>
          <a:ln>
            <a:noFill/>
          </a:ln>
        </p:spPr>
      </p:pic>
      <p:sp>
        <p:nvSpPr>
          <p:cNvPr id="96" name="Shape 96"/>
          <p:cNvSpPr/>
          <p:nvPr/>
        </p:nvSpPr>
        <p:spPr>
          <a:xfrm>
            <a:off x="6351371" y="0"/>
            <a:ext cx="5840627" cy="6858000"/>
          </a:xfrm>
          <a:prstGeom prst="hexagon">
            <a:avLst>
              <a:gd fmla="val 25000" name="adj"/>
              <a:gd fmla="val 115470" name="vf"/>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97" name="Shape 97"/>
          <p:cNvSpPr txBox="1"/>
          <p:nvPr>
            <p:ph type="title"/>
          </p:nvPr>
        </p:nvSpPr>
        <p:spPr>
          <a:xfrm>
            <a:off x="7958674" y="901975"/>
            <a:ext cx="4233300" cy="11901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rgbClr val="003262"/>
              </a:buClr>
              <a:buSzPct val="25000"/>
              <a:buFont typeface="Georgia"/>
              <a:buNone/>
            </a:pPr>
            <a:r>
              <a:rPr lang="en-US">
                <a:solidFill>
                  <a:srgbClr val="003262"/>
                </a:solidFill>
                <a:latin typeface="Georgia"/>
                <a:ea typeface="Georgia"/>
                <a:cs typeface="Georgia"/>
                <a:sym typeface="Georgia"/>
              </a:rPr>
              <a:t>Introduction</a:t>
            </a:r>
          </a:p>
        </p:txBody>
      </p:sp>
      <p:sp>
        <p:nvSpPr>
          <p:cNvPr id="98" name="Shape 98"/>
          <p:cNvSpPr txBox="1"/>
          <p:nvPr/>
        </p:nvSpPr>
        <p:spPr>
          <a:xfrm>
            <a:off x="7648812" y="2158476"/>
            <a:ext cx="4543200" cy="1124699"/>
          </a:xfrm>
          <a:prstGeom prst="rect">
            <a:avLst/>
          </a:prstGeom>
          <a:noFill/>
          <a:ln>
            <a:noFill/>
          </a:ln>
        </p:spPr>
        <p:txBody>
          <a:bodyPr anchorCtr="0" anchor="t" bIns="45700" lIns="91425" rIns="91425" tIns="45700">
            <a:noAutofit/>
          </a:bodyPr>
          <a:lstStyle/>
          <a:p>
            <a:pPr indent="-177800" lvl="0" marL="228600" marR="0" rtl="0" algn="l">
              <a:lnSpc>
                <a:spcPct val="100000"/>
              </a:lnSpc>
              <a:spcBef>
                <a:spcPts val="0"/>
              </a:spcBef>
              <a:spcAft>
                <a:spcPts val="0"/>
              </a:spcAft>
              <a:buClr>
                <a:srgbClr val="003262"/>
              </a:buClr>
              <a:buSzPct val="100000"/>
              <a:buFont typeface="Arial"/>
              <a:buChar char="•"/>
            </a:pPr>
            <a:r>
              <a:rPr lang="en-US" sz="2400">
                <a:solidFill>
                  <a:srgbClr val="003262"/>
                </a:solidFill>
                <a:latin typeface="Georgia"/>
                <a:ea typeface="Georgia"/>
                <a:cs typeface="Georgia"/>
                <a:sym typeface="Georgia"/>
              </a:rPr>
              <a:t>Erin Skelly - Lead Adviser for Graduate Student Services &amp; Regulatory Practice</a:t>
            </a:r>
          </a:p>
        </p:txBody>
      </p:sp>
      <p:sp>
        <p:nvSpPr>
          <p:cNvPr id="99" name="Shape 99"/>
          <p:cNvSpPr txBox="1"/>
          <p:nvPr/>
        </p:nvSpPr>
        <p:spPr>
          <a:xfrm>
            <a:off x="7648825" y="3593625"/>
            <a:ext cx="4543200" cy="592800"/>
          </a:xfrm>
          <a:prstGeom prst="rect">
            <a:avLst/>
          </a:prstGeom>
          <a:noFill/>
          <a:ln>
            <a:noFill/>
          </a:ln>
        </p:spPr>
        <p:txBody>
          <a:bodyPr anchorCtr="0" anchor="t" bIns="45700" lIns="91425" rIns="91425" tIns="45700">
            <a:noAutofit/>
          </a:bodyPr>
          <a:lstStyle/>
          <a:p>
            <a:pPr indent="-177800" lvl="0" marL="228600" marR="0" rtl="0" algn="l">
              <a:lnSpc>
                <a:spcPct val="100000"/>
              </a:lnSpc>
              <a:spcBef>
                <a:spcPts val="0"/>
              </a:spcBef>
              <a:spcAft>
                <a:spcPts val="0"/>
              </a:spcAft>
              <a:buClr>
                <a:srgbClr val="003262"/>
              </a:buClr>
              <a:buSzPct val="100000"/>
              <a:buFont typeface="Arial"/>
              <a:buChar char="•"/>
            </a:pPr>
            <a:r>
              <a:rPr lang="en-US" sz="2400">
                <a:solidFill>
                  <a:srgbClr val="003262"/>
                </a:solidFill>
                <a:latin typeface="Georgia"/>
                <a:ea typeface="Georgia"/>
                <a:cs typeface="Georgia"/>
                <a:sym typeface="Georgia"/>
              </a:rPr>
              <a:t>Amy Chin-Pokhrel - International Student Advisor </a:t>
            </a:r>
            <a:r>
              <a:rPr b="0" i="0" lang="en-US" sz="2400" u="none" cap="none" strike="noStrike">
                <a:solidFill>
                  <a:srgbClr val="003262"/>
                </a:solidFill>
                <a:latin typeface="Georgia"/>
                <a:ea typeface="Georgia"/>
                <a:cs typeface="Georgia"/>
                <a:sym typeface="Georgia"/>
              </a:rPr>
              <a:t> </a:t>
            </a:r>
          </a:p>
          <a:p>
            <a:pPr lvl="0" marR="0" rtl="0" algn="l">
              <a:lnSpc>
                <a:spcPct val="100000"/>
              </a:lnSpc>
              <a:spcBef>
                <a:spcPts val="180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grpSp>
        <p:nvGrpSpPr>
          <p:cNvPr id="301" name="Shape 301"/>
          <p:cNvGrpSpPr/>
          <p:nvPr/>
        </p:nvGrpSpPr>
        <p:grpSpPr>
          <a:xfrm>
            <a:off x="3077225" y="290116"/>
            <a:ext cx="3216482" cy="4075733"/>
            <a:chOff x="4348771" y="240847"/>
            <a:chExt cx="3969367" cy="5143499"/>
          </a:xfrm>
        </p:grpSpPr>
        <p:pic>
          <p:nvPicPr>
            <p:cNvPr descr="Screen Clipping" id="302" name="Shape 302"/>
            <p:cNvPicPr preferRelativeResize="0"/>
            <p:nvPr/>
          </p:nvPicPr>
          <p:blipFill rotWithShape="1">
            <a:blip r:embed="rId3">
              <a:alphaModFix/>
            </a:blip>
            <a:srcRect b="513" l="735" r="680" t="641"/>
            <a:stretch/>
          </p:blipFill>
          <p:spPr>
            <a:xfrm>
              <a:off x="4348771" y="240847"/>
              <a:ext cx="3969367" cy="5143499"/>
            </a:xfrm>
            <a:prstGeom prst="rect">
              <a:avLst/>
            </a:prstGeom>
            <a:noFill/>
            <a:ln cap="flat" cmpd="sng" w="9525">
              <a:solidFill>
                <a:srgbClr val="7F7F7F"/>
              </a:solidFill>
              <a:prstDash val="solid"/>
              <a:round/>
              <a:headEnd len="med" w="med" type="none"/>
              <a:tailEnd len="med" w="med" type="none"/>
            </a:ln>
            <a:effectLst>
              <a:outerShdw blurRad="50799" rotWithShape="0" algn="tl" dir="2700000" dist="38100">
                <a:srgbClr val="000000">
                  <a:alpha val="40000"/>
                </a:srgbClr>
              </a:outerShdw>
            </a:effectLst>
          </p:spPr>
        </p:pic>
        <p:sp>
          <p:nvSpPr>
            <p:cNvPr id="303" name="Shape 303"/>
            <p:cNvSpPr txBox="1"/>
            <p:nvPr/>
          </p:nvSpPr>
          <p:spPr>
            <a:xfrm>
              <a:off x="6031232" y="2368603"/>
              <a:ext cx="1107641" cy="38840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400">
                  <a:solidFill>
                    <a:srgbClr val="0070C0"/>
                  </a:solidFill>
                  <a:latin typeface="Bad Script"/>
                  <a:ea typeface="Bad Script"/>
                  <a:cs typeface="Bad Script"/>
                  <a:sym typeface="Bad Script"/>
                </a:rPr>
                <a:t>School Official</a:t>
              </a:r>
            </a:p>
          </p:txBody>
        </p:sp>
        <p:sp>
          <p:nvSpPr>
            <p:cNvPr id="304" name="Shape 304"/>
            <p:cNvSpPr/>
            <p:nvPr/>
          </p:nvSpPr>
          <p:spPr>
            <a:xfrm>
              <a:off x="6062150" y="2267515"/>
              <a:ext cx="879230" cy="509954"/>
            </a:xfrm>
            <a:prstGeom prst="ellipse">
              <a:avLst/>
            </a:prstGeom>
            <a:noFill/>
            <a:ln cap="flat" cmpd="sng" w="1905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pic>
        <p:nvPicPr>
          <p:cNvPr descr="Screen Clipping" id="305" name="Shape 305"/>
          <p:cNvPicPr preferRelativeResize="0"/>
          <p:nvPr/>
        </p:nvPicPr>
        <p:blipFill rotWithShape="1">
          <a:blip r:embed="rId4">
            <a:alphaModFix/>
          </a:blip>
          <a:srcRect b="0" l="0" r="0" t="0"/>
          <a:stretch/>
        </p:blipFill>
        <p:spPr>
          <a:xfrm rot="-481916">
            <a:off x="466269" y="302470"/>
            <a:ext cx="3149629" cy="4063379"/>
          </a:xfrm>
          <a:prstGeom prst="rect">
            <a:avLst/>
          </a:prstGeom>
          <a:noFill/>
          <a:ln>
            <a:noFill/>
          </a:ln>
          <a:effectLst>
            <a:outerShdw blurRad="50799" rotWithShape="0" algn="tl" dir="2700000" dist="38100">
              <a:srgbClr val="000000">
                <a:alpha val="40000"/>
              </a:srgbClr>
            </a:outerShdw>
          </a:effectLst>
        </p:spPr>
      </p:pic>
      <p:grpSp>
        <p:nvGrpSpPr>
          <p:cNvPr id="306" name="Shape 306"/>
          <p:cNvGrpSpPr/>
          <p:nvPr/>
        </p:nvGrpSpPr>
        <p:grpSpPr>
          <a:xfrm>
            <a:off x="8114301" y="211963"/>
            <a:ext cx="3478003" cy="4290196"/>
            <a:chOff x="-2036021" y="-4103687"/>
            <a:chExt cx="4007110" cy="5195888"/>
          </a:xfrm>
        </p:grpSpPr>
        <p:pic>
          <p:nvPicPr>
            <p:cNvPr descr="Image result for ds 2019" id="307" name="Shape 307"/>
            <p:cNvPicPr preferRelativeResize="0"/>
            <p:nvPr/>
          </p:nvPicPr>
          <p:blipFill rotWithShape="1">
            <a:blip r:embed="rId5">
              <a:alphaModFix/>
            </a:blip>
            <a:srcRect b="0" l="0" r="0" t="0"/>
            <a:stretch/>
          </p:blipFill>
          <p:spPr>
            <a:xfrm>
              <a:off x="-2036021" y="-4103687"/>
              <a:ext cx="4007110" cy="5195888"/>
            </a:xfrm>
            <a:prstGeom prst="rect">
              <a:avLst/>
            </a:prstGeom>
            <a:noFill/>
            <a:ln>
              <a:noFill/>
            </a:ln>
          </p:spPr>
        </p:pic>
        <p:sp>
          <p:nvSpPr>
            <p:cNvPr id="308" name="Shape 308"/>
            <p:cNvSpPr txBox="1"/>
            <p:nvPr/>
          </p:nvSpPr>
          <p:spPr>
            <a:xfrm>
              <a:off x="-1272329" y="-2275178"/>
              <a:ext cx="1955400" cy="7695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4400">
                  <a:solidFill>
                    <a:schemeClr val="dk1"/>
                  </a:solidFill>
                  <a:latin typeface="Calibri"/>
                  <a:ea typeface="Calibri"/>
                  <a:cs typeface="Calibri"/>
                  <a:sym typeface="Calibri"/>
                </a:rPr>
                <a:t>DRAFT</a:t>
              </a:r>
            </a:p>
          </p:txBody>
        </p:sp>
        <p:sp>
          <p:nvSpPr>
            <p:cNvPr id="309" name="Shape 309"/>
            <p:cNvSpPr txBox="1"/>
            <p:nvPr/>
          </p:nvSpPr>
          <p:spPr>
            <a:xfrm>
              <a:off x="444183" y="-413543"/>
              <a:ext cx="1484702"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1" lang="en-US" sz="1600">
                  <a:solidFill>
                    <a:srgbClr val="1E4E79"/>
                  </a:solidFill>
                  <a:latin typeface="Architects Daughter"/>
                  <a:ea typeface="Architects Daughter"/>
                  <a:cs typeface="Architects Daughter"/>
                  <a:sym typeface="Architects Daughter"/>
                </a:rPr>
                <a:t>School Official</a:t>
              </a:r>
            </a:p>
          </p:txBody>
        </p:sp>
        <p:sp>
          <p:nvSpPr>
            <p:cNvPr id="310" name="Shape 310"/>
            <p:cNvSpPr/>
            <p:nvPr/>
          </p:nvSpPr>
          <p:spPr>
            <a:xfrm>
              <a:off x="513818" y="-534797"/>
              <a:ext cx="1345430" cy="581061"/>
            </a:xfrm>
            <a:prstGeom prst="ellipse">
              <a:avLst/>
            </a:prstGeom>
            <a:noFill/>
            <a:ln cap="flat" cmpd="sng" w="127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pic>
        <p:nvPicPr>
          <p:cNvPr id="311" name="Shape 311"/>
          <p:cNvPicPr preferRelativeResize="0"/>
          <p:nvPr/>
        </p:nvPicPr>
        <p:blipFill rotWithShape="1">
          <a:blip r:embed="rId6">
            <a:alphaModFix/>
          </a:blip>
          <a:srcRect b="0" l="0" r="0" t="0"/>
          <a:stretch/>
        </p:blipFill>
        <p:spPr>
          <a:xfrm>
            <a:off x="3973857" y="2918019"/>
            <a:ext cx="3383358" cy="3095773"/>
          </a:xfrm>
          <a:prstGeom prst="rect">
            <a:avLst/>
          </a:prstGeom>
          <a:noFill/>
          <a:ln>
            <a:noFill/>
          </a:ln>
        </p:spPr>
      </p:pic>
      <p:pic>
        <p:nvPicPr>
          <p:cNvPr id="312" name="Shape 312"/>
          <p:cNvPicPr preferRelativeResize="0"/>
          <p:nvPr/>
        </p:nvPicPr>
        <p:blipFill rotWithShape="1">
          <a:blip r:embed="rId7">
            <a:alphaModFix/>
          </a:blip>
          <a:srcRect b="0" l="0" r="0" t="0"/>
          <a:stretch/>
        </p:blipFill>
        <p:spPr>
          <a:xfrm>
            <a:off x="7119371" y="4392535"/>
            <a:ext cx="3354991" cy="2192804"/>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Shape 318"/>
          <p:cNvSpPr txBox="1"/>
          <p:nvPr>
            <p:ph type="title"/>
          </p:nvPr>
        </p:nvSpPr>
        <p:spPr>
          <a:xfrm>
            <a:off x="838200" y="365125"/>
            <a:ext cx="10515600" cy="3106200"/>
          </a:xfrm>
          <a:prstGeom prst="rect">
            <a:avLst/>
          </a:prstGeom>
        </p:spPr>
        <p:txBody>
          <a:bodyPr anchorCtr="0" anchor="ctr" bIns="91425" lIns="91425" rIns="91425" tIns="91425">
            <a:noAutofit/>
          </a:bodyPr>
          <a:lstStyle/>
          <a:p>
            <a:pPr indent="-533400" lvl="0" marL="457200" rtl="0" algn="ctr">
              <a:lnSpc>
                <a:spcPct val="100000"/>
              </a:lnSpc>
              <a:spcBef>
                <a:spcPts val="0"/>
              </a:spcBef>
              <a:buClr>
                <a:srgbClr val="003262"/>
              </a:buClr>
              <a:buSzPct val="100000"/>
              <a:buFont typeface="Georgia"/>
              <a:buAutoNum type="arabicPeriod"/>
            </a:pPr>
            <a:r>
              <a:rPr lang="en-US" sz="4800">
                <a:solidFill>
                  <a:srgbClr val="003262"/>
                </a:solidFill>
                <a:latin typeface="Georgia"/>
                <a:ea typeface="Georgia"/>
                <a:cs typeface="Georgia"/>
                <a:sym typeface="Georgia"/>
              </a:rPr>
              <a:t>Go to kahoot.it</a:t>
            </a:r>
          </a:p>
          <a:p>
            <a:pPr indent="-533400" lvl="0" marL="457200" rtl="0" algn="ctr">
              <a:lnSpc>
                <a:spcPct val="100000"/>
              </a:lnSpc>
              <a:spcBef>
                <a:spcPts val="0"/>
              </a:spcBef>
              <a:buClr>
                <a:srgbClr val="003262"/>
              </a:buClr>
              <a:buSzPct val="100000"/>
              <a:buFont typeface="Georgia"/>
              <a:buAutoNum type="arabicPeriod"/>
            </a:pPr>
            <a:r>
              <a:rPr lang="en-US" sz="4800">
                <a:solidFill>
                  <a:srgbClr val="003262"/>
                </a:solidFill>
                <a:latin typeface="Georgia"/>
                <a:ea typeface="Georgia"/>
                <a:cs typeface="Georgia"/>
                <a:sym typeface="Georgia"/>
              </a:rPr>
              <a:t>Input Game PIN</a:t>
            </a:r>
          </a:p>
        </p:txBody>
      </p:sp>
      <p:pic>
        <p:nvPicPr>
          <p:cNvPr id="319" name="Shape 319"/>
          <p:cNvPicPr preferRelativeResize="0"/>
          <p:nvPr/>
        </p:nvPicPr>
        <p:blipFill>
          <a:blip r:embed="rId3">
            <a:alphaModFix/>
          </a:blip>
          <a:stretch>
            <a:fillRect/>
          </a:stretch>
        </p:blipFill>
        <p:spPr>
          <a:xfrm>
            <a:off x="10134600" y="4819650"/>
            <a:ext cx="2057400" cy="2038350"/>
          </a:xfrm>
          <a:prstGeom prst="rect">
            <a:avLst/>
          </a:prstGeom>
          <a:noFill/>
          <a:ln>
            <a:noFill/>
          </a:ln>
        </p:spPr>
      </p:pic>
      <p:pic>
        <p:nvPicPr>
          <p:cNvPr id="320" name="Shape 320"/>
          <p:cNvPicPr preferRelativeResize="0"/>
          <p:nvPr/>
        </p:nvPicPr>
        <p:blipFill>
          <a:blip r:embed="rId4">
            <a:alphaModFix/>
          </a:blip>
          <a:stretch>
            <a:fillRect/>
          </a:stretch>
        </p:blipFill>
        <p:spPr>
          <a:xfrm>
            <a:off x="3783000" y="3588125"/>
            <a:ext cx="6539750" cy="3269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id="325" name="Shape 325"/>
          <p:cNvPicPr preferRelativeResize="0"/>
          <p:nvPr/>
        </p:nvPicPr>
        <p:blipFill rotWithShape="1">
          <a:blip r:embed="rId3">
            <a:alphaModFix/>
          </a:blip>
          <a:srcRect b="0" l="0" r="0" t="0"/>
          <a:stretch/>
        </p:blipFill>
        <p:spPr>
          <a:xfrm>
            <a:off x="0" y="0"/>
            <a:ext cx="10286021" cy="6858000"/>
          </a:xfrm>
          <a:prstGeom prst="rect">
            <a:avLst/>
          </a:prstGeom>
          <a:noFill/>
          <a:ln>
            <a:noFill/>
          </a:ln>
        </p:spPr>
      </p:pic>
      <p:pic>
        <p:nvPicPr>
          <p:cNvPr id="326" name="Shape 326"/>
          <p:cNvPicPr preferRelativeResize="0"/>
          <p:nvPr/>
        </p:nvPicPr>
        <p:blipFill rotWithShape="1">
          <a:blip r:embed="rId4">
            <a:alphaModFix/>
          </a:blip>
          <a:srcRect b="0" l="0" r="0" t="0"/>
          <a:stretch/>
        </p:blipFill>
        <p:spPr>
          <a:xfrm>
            <a:off x="8303740" y="1484870"/>
            <a:ext cx="3888258" cy="3888258"/>
          </a:xfrm>
          <a:prstGeom prst="rect">
            <a:avLst/>
          </a:prstGeom>
          <a:noFill/>
          <a:ln>
            <a:noFill/>
          </a:ln>
        </p:spPr>
      </p:pic>
      <p:sp>
        <p:nvSpPr>
          <p:cNvPr id="327" name="Shape 327"/>
          <p:cNvSpPr txBox="1"/>
          <p:nvPr/>
        </p:nvSpPr>
        <p:spPr>
          <a:xfrm>
            <a:off x="8582639" y="2644168"/>
            <a:ext cx="3330458" cy="156966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4800">
                <a:solidFill>
                  <a:schemeClr val="lt1"/>
                </a:solidFill>
                <a:latin typeface="Georgia"/>
                <a:ea typeface="Georgia"/>
                <a:cs typeface="Georgia"/>
                <a:sym typeface="Georgia"/>
              </a:rPr>
              <a:t>Senior &amp; Graduates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descr="Image result for ds 2019" id="332" name="Shape 332"/>
          <p:cNvPicPr preferRelativeResize="0"/>
          <p:nvPr/>
        </p:nvPicPr>
        <p:blipFill rotWithShape="1">
          <a:blip r:embed="rId3">
            <a:alphaModFix/>
          </a:blip>
          <a:srcRect b="0" l="0" r="0" t="0"/>
          <a:stretch/>
        </p:blipFill>
        <p:spPr>
          <a:xfrm>
            <a:off x="6357912" y="209892"/>
            <a:ext cx="3629378" cy="4706094"/>
          </a:xfrm>
          <a:prstGeom prst="rect">
            <a:avLst/>
          </a:prstGeom>
          <a:noFill/>
          <a:ln>
            <a:noFill/>
          </a:ln>
        </p:spPr>
      </p:pic>
      <p:sp>
        <p:nvSpPr>
          <p:cNvPr id="333" name="Shape 333"/>
          <p:cNvSpPr/>
          <p:nvPr/>
        </p:nvSpPr>
        <p:spPr>
          <a:xfrm>
            <a:off x="1730883" y="5383744"/>
            <a:ext cx="8828677" cy="1160584"/>
          </a:xfrm>
          <a:prstGeom prst="rect">
            <a:avLst/>
          </a:prstGeom>
          <a:gradFill>
            <a:gsLst>
              <a:gs pos="0">
                <a:srgbClr val="FFDC9B"/>
              </a:gs>
              <a:gs pos="50000">
                <a:srgbClr val="FFD68D"/>
              </a:gs>
              <a:gs pos="100000">
                <a:srgbClr val="FFD478"/>
              </a:gs>
            </a:gsLst>
            <a:lin ang="5400000" scaled="0"/>
          </a:gradFill>
          <a:ln>
            <a:noFill/>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sp>
        <p:nvSpPr>
          <p:cNvPr id="334" name="Shape 334"/>
          <p:cNvSpPr/>
          <p:nvPr/>
        </p:nvSpPr>
        <p:spPr>
          <a:xfrm>
            <a:off x="1770449" y="5609626"/>
            <a:ext cx="8749546" cy="646331"/>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n-US" sz="1800" u="sng">
                <a:solidFill>
                  <a:schemeClr val="hlink"/>
                </a:solidFill>
                <a:latin typeface="Lucida Sans"/>
                <a:ea typeface="Lucida Sans"/>
                <a:cs typeface="Lucida Sans"/>
                <a:sym typeface="Lucida Sans"/>
                <a:hlinkClick r:id="rId4"/>
              </a:rPr>
              <a:t>Request a program extension</a:t>
            </a:r>
            <a:r>
              <a:rPr lang="en-US" sz="1800">
                <a:solidFill>
                  <a:srgbClr val="003262"/>
                </a:solidFill>
                <a:latin typeface="Lucida Sans"/>
                <a:ea typeface="Lucida Sans"/>
                <a:cs typeface="Lucida Sans"/>
                <a:sym typeface="Lucida Sans"/>
              </a:rPr>
              <a:t> before your I-20 or DS-2019 expires if you need additional time to complete your program.</a:t>
            </a:r>
          </a:p>
        </p:txBody>
      </p:sp>
      <p:pic>
        <p:nvPicPr>
          <p:cNvPr descr="Screen Clipping" id="335" name="Shape 335"/>
          <p:cNvPicPr preferRelativeResize="0"/>
          <p:nvPr/>
        </p:nvPicPr>
        <p:blipFill rotWithShape="1">
          <a:blip r:embed="rId5">
            <a:alphaModFix/>
          </a:blip>
          <a:srcRect b="379" l="0" r="0" t="68"/>
          <a:stretch/>
        </p:blipFill>
        <p:spPr>
          <a:xfrm>
            <a:off x="2409091" y="209893"/>
            <a:ext cx="3658675" cy="4691329"/>
          </a:xfrm>
          <a:prstGeom prst="rect">
            <a:avLst/>
          </a:prstGeom>
          <a:noFill/>
          <a:ln>
            <a:noFill/>
          </a:ln>
          <a:effectLst>
            <a:outerShdw blurRad="50799" rotWithShape="0" algn="tl" dir="2700000" dist="38100">
              <a:srgbClr val="000000">
                <a:alpha val="40000"/>
              </a:srgbClr>
            </a:outerShdw>
          </a:effectLst>
        </p:spPr>
      </p:pic>
      <p:pic>
        <p:nvPicPr>
          <p:cNvPr descr="Screen Clipping" id="336" name="Shape 336"/>
          <p:cNvPicPr preferRelativeResize="0"/>
          <p:nvPr/>
        </p:nvPicPr>
        <p:blipFill rotWithShape="1">
          <a:blip r:embed="rId5">
            <a:alphaModFix/>
          </a:blip>
          <a:srcRect b="53310" l="0" r="0" t="36059"/>
          <a:stretch/>
        </p:blipFill>
        <p:spPr>
          <a:xfrm>
            <a:off x="153803" y="801875"/>
            <a:ext cx="6164393" cy="844060"/>
          </a:xfrm>
          <a:prstGeom prst="rect">
            <a:avLst/>
          </a:prstGeom>
          <a:noFill/>
          <a:ln cap="flat" cmpd="sng" w="9525">
            <a:solidFill>
              <a:srgbClr val="7F7F7F"/>
            </a:solidFill>
            <a:prstDash val="solid"/>
            <a:round/>
            <a:headEnd len="med" w="med" type="none"/>
            <a:tailEnd len="med" w="med" type="none"/>
          </a:ln>
          <a:effectLst>
            <a:outerShdw blurRad="50799" rotWithShape="0" algn="tl" dir="2700000" dist="38100">
              <a:srgbClr val="000000">
                <a:alpha val="40000"/>
              </a:srgbClr>
            </a:outerShdw>
          </a:effectLst>
        </p:spPr>
      </p:pic>
      <p:sp>
        <p:nvSpPr>
          <p:cNvPr id="337" name="Shape 337"/>
          <p:cNvSpPr/>
          <p:nvPr/>
        </p:nvSpPr>
        <p:spPr>
          <a:xfrm>
            <a:off x="2699238" y="1934308"/>
            <a:ext cx="3077308" cy="483576"/>
          </a:xfrm>
          <a:prstGeom prst="rect">
            <a:avLst/>
          </a:prstGeom>
          <a:solidFill>
            <a:srgbClr val="FFFF00">
              <a:alpha val="25882"/>
            </a:srgbClr>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38" name="Shape 338"/>
          <p:cNvSpPr/>
          <p:nvPr/>
        </p:nvSpPr>
        <p:spPr>
          <a:xfrm>
            <a:off x="6570939" y="1692518"/>
            <a:ext cx="3077308" cy="483576"/>
          </a:xfrm>
          <a:prstGeom prst="rect">
            <a:avLst/>
          </a:prstGeom>
          <a:solidFill>
            <a:srgbClr val="FFFF00">
              <a:alpha val="25882"/>
            </a:srgbClr>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39" name="Shape 339"/>
          <p:cNvSpPr/>
          <p:nvPr/>
        </p:nvSpPr>
        <p:spPr>
          <a:xfrm>
            <a:off x="2185266" y="1223905"/>
            <a:ext cx="1061545" cy="468612"/>
          </a:xfrm>
          <a:prstGeom prst="ellipse">
            <a:avLst/>
          </a:prstGeom>
          <a:noFill/>
          <a:ln cap="flat" cmpd="sng" w="254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40" name="Shape 340"/>
          <p:cNvSpPr/>
          <p:nvPr/>
        </p:nvSpPr>
        <p:spPr>
          <a:xfrm>
            <a:off x="2409091" y="4985580"/>
            <a:ext cx="3658675" cy="316427"/>
          </a:xfrm>
          <a:prstGeom prst="rect">
            <a:avLst/>
          </a:prstGeom>
          <a:solidFill>
            <a:srgbClr val="00B2A5"/>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41" name="Shape 341"/>
          <p:cNvSpPr/>
          <p:nvPr/>
        </p:nvSpPr>
        <p:spPr>
          <a:xfrm>
            <a:off x="6383180" y="4968892"/>
            <a:ext cx="3757126" cy="316427"/>
          </a:xfrm>
          <a:prstGeom prst="rect">
            <a:avLst/>
          </a:prstGeom>
          <a:solidFill>
            <a:srgbClr val="00B2A5"/>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42" name="Shape 342"/>
          <p:cNvSpPr txBox="1"/>
          <p:nvPr/>
        </p:nvSpPr>
        <p:spPr>
          <a:xfrm>
            <a:off x="3398442" y="4968892"/>
            <a:ext cx="1678899"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1800">
                <a:solidFill>
                  <a:schemeClr val="lt1"/>
                </a:solidFill>
                <a:latin typeface="Calibri"/>
                <a:ea typeface="Calibri"/>
                <a:cs typeface="Calibri"/>
                <a:sym typeface="Calibri"/>
              </a:rPr>
              <a:t>I-20</a:t>
            </a:r>
          </a:p>
        </p:txBody>
      </p:sp>
      <p:sp>
        <p:nvSpPr>
          <p:cNvPr id="343" name="Shape 343"/>
          <p:cNvSpPr/>
          <p:nvPr/>
        </p:nvSpPr>
        <p:spPr>
          <a:xfrm>
            <a:off x="7775871" y="4931632"/>
            <a:ext cx="971740"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a:solidFill>
                  <a:schemeClr val="lt1"/>
                </a:solidFill>
                <a:latin typeface="Calibri"/>
                <a:ea typeface="Calibri"/>
                <a:cs typeface="Calibri"/>
                <a:sym typeface="Calibri"/>
              </a:rPr>
              <a:t>DS-2019</a:t>
            </a:r>
          </a:p>
        </p:txBody>
      </p:sp>
      <p:pic>
        <p:nvPicPr>
          <p:cNvPr id="344" name="Shape 344"/>
          <p:cNvPicPr preferRelativeResize="0"/>
          <p:nvPr/>
        </p:nvPicPr>
        <p:blipFill rotWithShape="1">
          <a:blip r:embed="rId6">
            <a:alphaModFix/>
          </a:blip>
          <a:srcRect b="0" l="0" r="0" t="0"/>
          <a:stretch/>
        </p:blipFill>
        <p:spPr>
          <a:xfrm>
            <a:off x="11861800" y="101600"/>
            <a:ext cx="228600" cy="228600"/>
          </a:xfrm>
          <a:prstGeom prst="rect">
            <a:avLst/>
          </a:prstGeom>
          <a:noFill/>
          <a:ln>
            <a:noFill/>
          </a:ln>
        </p:spPr>
      </p:pic>
      <p:pic>
        <p:nvPicPr>
          <p:cNvPr descr="Screen Clipping" id="345" name="Shape 345"/>
          <p:cNvPicPr preferRelativeResize="0"/>
          <p:nvPr/>
        </p:nvPicPr>
        <p:blipFill rotWithShape="1">
          <a:blip r:embed="rId7">
            <a:alphaModFix/>
          </a:blip>
          <a:srcRect b="0" l="0" r="0" t="0"/>
          <a:stretch/>
        </p:blipFill>
        <p:spPr>
          <a:xfrm>
            <a:off x="6570939" y="801875"/>
            <a:ext cx="5077533" cy="914528"/>
          </a:xfrm>
          <a:prstGeom prst="rect">
            <a:avLst/>
          </a:prstGeom>
          <a:noFill/>
          <a:ln cap="flat" cmpd="sng" w="9525">
            <a:solidFill>
              <a:srgbClr val="7F7F7F"/>
            </a:solidFill>
            <a:prstDash val="solid"/>
            <a:round/>
            <a:headEnd len="med" w="med" type="none"/>
            <a:tailEnd len="med" w="med" type="none"/>
          </a:ln>
          <a:effectLst>
            <a:outerShdw blurRad="50799" rotWithShape="0" algn="tl" dir="2700000" dist="38100">
              <a:srgbClr val="000000">
                <a:alpha val="40000"/>
              </a:srgbClr>
            </a:outerShdw>
          </a:effectLst>
        </p:spPr>
      </p:pic>
      <p:sp>
        <p:nvSpPr>
          <p:cNvPr id="346" name="Shape 346"/>
          <p:cNvSpPr/>
          <p:nvPr/>
        </p:nvSpPr>
        <p:spPr>
          <a:xfrm>
            <a:off x="6505955" y="680587"/>
            <a:ext cx="1561405" cy="752558"/>
          </a:xfrm>
          <a:prstGeom prst="ellipse">
            <a:avLst/>
          </a:prstGeom>
          <a:noFill/>
          <a:ln cap="flat" cmpd="sng" w="254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47" name="Shape 347"/>
          <p:cNvSpPr txBox="1"/>
          <p:nvPr/>
        </p:nvSpPr>
        <p:spPr>
          <a:xfrm>
            <a:off x="7216807" y="1969118"/>
            <a:ext cx="1701107" cy="76944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4400">
                <a:solidFill>
                  <a:schemeClr val="dk1"/>
                </a:solidFill>
                <a:latin typeface="Calibri"/>
                <a:ea typeface="Calibri"/>
                <a:cs typeface="Calibri"/>
                <a:sym typeface="Calibri"/>
              </a:rPr>
              <a:t>DRAFT</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Shape 353"/>
          <p:cNvSpPr txBox="1"/>
          <p:nvPr>
            <p:ph type="title"/>
          </p:nvPr>
        </p:nvSpPr>
        <p:spPr>
          <a:xfrm>
            <a:off x="2742750" y="2707062"/>
            <a:ext cx="6706500" cy="829800"/>
          </a:xfrm>
          <a:prstGeom prst="rect">
            <a:avLst/>
          </a:prstGeom>
        </p:spPr>
        <p:txBody>
          <a:bodyPr anchorCtr="0" anchor="ctr" bIns="91425" lIns="91425" rIns="91425" tIns="91425">
            <a:noAutofit/>
          </a:bodyPr>
          <a:lstStyle/>
          <a:p>
            <a:pPr lvl="0">
              <a:spcBef>
                <a:spcPts val="0"/>
              </a:spcBef>
              <a:buNone/>
            </a:pPr>
            <a:r>
              <a:rPr lang="en-US">
                <a:solidFill>
                  <a:srgbClr val="003262"/>
                </a:solidFill>
                <a:latin typeface="Georgia"/>
                <a:ea typeface="Georgia"/>
                <a:cs typeface="Georgia"/>
                <a:sym typeface="Georgia"/>
              </a:rPr>
              <a:t>C</a:t>
            </a:r>
            <a:r>
              <a:rPr lang="en-US">
                <a:solidFill>
                  <a:srgbClr val="003262"/>
                </a:solidFill>
                <a:latin typeface="Georgia"/>
                <a:ea typeface="Georgia"/>
                <a:cs typeface="Georgia"/>
                <a:sym typeface="Georgia"/>
              </a:rPr>
              <a:t>ommunication from BIO</a:t>
            </a:r>
          </a:p>
        </p:txBody>
      </p:sp>
      <p:grpSp>
        <p:nvGrpSpPr>
          <p:cNvPr id="354" name="Shape 354"/>
          <p:cNvGrpSpPr/>
          <p:nvPr/>
        </p:nvGrpSpPr>
        <p:grpSpPr>
          <a:xfrm>
            <a:off x="1879621" y="4016851"/>
            <a:ext cx="1254365" cy="1299880"/>
            <a:chOff x="1236875" y="1623900"/>
            <a:chExt cx="465200" cy="455475"/>
          </a:xfrm>
        </p:grpSpPr>
        <p:sp>
          <p:nvSpPr>
            <p:cNvPr id="355" name="Shape 355"/>
            <p:cNvSpPr/>
            <p:nvPr/>
          </p:nvSpPr>
          <p:spPr>
            <a:xfrm>
              <a:off x="1236875" y="1623900"/>
              <a:ext cx="465200" cy="445125"/>
            </a:xfrm>
            <a:custGeom>
              <a:pathLst>
                <a:path extrusionOk="0" fill="none" h="17805" w="18608">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6" name="Shape 356"/>
            <p:cNvSpPr/>
            <p:nvPr/>
          </p:nvSpPr>
          <p:spPr>
            <a:xfrm>
              <a:off x="1244800" y="2078750"/>
              <a:ext cx="449375" cy="625"/>
            </a:xfrm>
            <a:custGeom>
              <a:pathLst>
                <a:path extrusionOk="0" fill="none" h="25" w="17975">
                  <a:moveTo>
                    <a:pt x="0" y="0"/>
                  </a:moveTo>
                  <a:lnTo>
                    <a:pt x="0" y="0"/>
                  </a:lnTo>
                  <a:lnTo>
                    <a:pt x="98" y="0"/>
                  </a:lnTo>
                  <a:lnTo>
                    <a:pt x="171" y="24"/>
                  </a:lnTo>
                  <a:lnTo>
                    <a:pt x="17804" y="24"/>
                  </a:lnTo>
                  <a:lnTo>
                    <a:pt x="17804" y="24"/>
                  </a:lnTo>
                  <a:lnTo>
                    <a:pt x="17877" y="0"/>
                  </a:lnTo>
                  <a:lnTo>
                    <a:pt x="17974"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7" name="Shape 357"/>
            <p:cNvSpPr/>
            <p:nvPr/>
          </p:nvSpPr>
          <p:spPr>
            <a:xfrm>
              <a:off x="1236875" y="1791950"/>
              <a:ext cx="465200" cy="171725"/>
            </a:xfrm>
            <a:custGeom>
              <a:pathLst>
                <a:path extrusionOk="0" fill="none" h="6869" w="18608">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8" name="Shape 358"/>
            <p:cNvSpPr/>
            <p:nvPr/>
          </p:nvSpPr>
          <p:spPr>
            <a:xfrm>
              <a:off x="1330025" y="1750550"/>
              <a:ext cx="278900" cy="110850"/>
            </a:xfrm>
            <a:custGeom>
              <a:pathLst>
                <a:path extrusionOk="0" fill="none" h="4434" w="11156">
                  <a:moveTo>
                    <a:pt x="1" y="4433"/>
                  </a:moveTo>
                  <a:lnTo>
                    <a:pt x="1" y="1"/>
                  </a:lnTo>
                  <a:lnTo>
                    <a:pt x="11155" y="1"/>
                  </a:lnTo>
                  <a:lnTo>
                    <a:pt x="11155" y="4433"/>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9" name="Shape 359"/>
            <p:cNvSpPr/>
            <p:nvPr/>
          </p:nvSpPr>
          <p:spPr>
            <a:xfrm>
              <a:off x="1402500" y="1810225"/>
              <a:ext cx="133975" cy="25"/>
            </a:xfrm>
            <a:custGeom>
              <a:pathLst>
                <a:path extrusionOk="0" fill="none" h="1" w="5359">
                  <a:moveTo>
                    <a:pt x="0" y="0"/>
                  </a:moveTo>
                  <a:lnTo>
                    <a:pt x="5358"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0" name="Shape 360"/>
            <p:cNvSpPr/>
            <p:nvPr/>
          </p:nvSpPr>
          <p:spPr>
            <a:xfrm>
              <a:off x="1402500" y="1844325"/>
              <a:ext cx="133975" cy="25"/>
            </a:xfrm>
            <a:custGeom>
              <a:pathLst>
                <a:path extrusionOk="0" fill="none" h="1" w="5359">
                  <a:moveTo>
                    <a:pt x="0" y="0"/>
                  </a:moveTo>
                  <a:lnTo>
                    <a:pt x="5358"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1" name="Shape 361"/>
            <p:cNvSpPr/>
            <p:nvPr/>
          </p:nvSpPr>
          <p:spPr>
            <a:xfrm>
              <a:off x="1402500" y="1878425"/>
              <a:ext cx="85250" cy="25"/>
            </a:xfrm>
            <a:custGeom>
              <a:pathLst>
                <a:path extrusionOk="0" fill="none" h="1" w="3410">
                  <a:moveTo>
                    <a:pt x="0" y="0"/>
                  </a:moveTo>
                  <a:lnTo>
                    <a:pt x="3410"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362" name="Shape 362"/>
          <p:cNvSpPr/>
          <p:nvPr/>
        </p:nvSpPr>
        <p:spPr>
          <a:xfrm>
            <a:off x="3982700" y="4033425"/>
            <a:ext cx="1389734" cy="1299868"/>
          </a:xfrm>
          <a:custGeom>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363" name="Shape 363"/>
          <p:cNvGrpSpPr/>
          <p:nvPr/>
        </p:nvGrpSpPr>
        <p:grpSpPr>
          <a:xfrm>
            <a:off x="8369018" y="4157971"/>
            <a:ext cx="2095760" cy="1017619"/>
            <a:chOff x="3927500" y="301425"/>
            <a:chExt cx="461550" cy="411625"/>
          </a:xfrm>
        </p:grpSpPr>
        <p:sp>
          <p:nvSpPr>
            <p:cNvPr id="364" name="Shape 364"/>
            <p:cNvSpPr/>
            <p:nvPr/>
          </p:nvSpPr>
          <p:spPr>
            <a:xfrm>
              <a:off x="4080925" y="302050"/>
              <a:ext cx="154075" cy="411000"/>
            </a:xfrm>
            <a:custGeom>
              <a:pathLst>
                <a:path extrusionOk="0" fill="none" h="16440" w="6163">
                  <a:moveTo>
                    <a:pt x="6162" y="3118"/>
                  </a:moveTo>
                  <a:lnTo>
                    <a:pt x="0" y="0"/>
                  </a:lnTo>
                  <a:lnTo>
                    <a:pt x="0" y="13322"/>
                  </a:lnTo>
                  <a:lnTo>
                    <a:pt x="6162" y="16440"/>
                  </a:lnTo>
                  <a:lnTo>
                    <a:pt x="6162" y="3118"/>
                  </a:lnTo>
                  <a:close/>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5" name="Shape 365"/>
            <p:cNvSpPr/>
            <p:nvPr/>
          </p:nvSpPr>
          <p:spPr>
            <a:xfrm>
              <a:off x="3927500" y="301425"/>
              <a:ext cx="153450" cy="406150"/>
            </a:xfrm>
            <a:custGeom>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6" name="Shape 366"/>
            <p:cNvSpPr/>
            <p:nvPr/>
          </p:nvSpPr>
          <p:spPr>
            <a:xfrm>
              <a:off x="4234975" y="306925"/>
              <a:ext cx="154075" cy="405525"/>
            </a:xfrm>
            <a:custGeom>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7" name="Shape 367"/>
            <p:cNvSpPr/>
            <p:nvPr/>
          </p:nvSpPr>
          <p:spPr>
            <a:xfrm>
              <a:off x="4295850" y="442075"/>
              <a:ext cx="46300" cy="26225"/>
            </a:xfrm>
            <a:custGeom>
              <a:pathLst>
                <a:path extrusionOk="0" fill="none" h="1049" w="1852">
                  <a:moveTo>
                    <a:pt x="1" y="1"/>
                  </a:moveTo>
                  <a:lnTo>
                    <a:pt x="1852" y="1048"/>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8" name="Shape 368"/>
            <p:cNvSpPr/>
            <p:nvPr/>
          </p:nvSpPr>
          <p:spPr>
            <a:xfrm>
              <a:off x="4296475" y="415900"/>
              <a:ext cx="45075" cy="78575"/>
            </a:xfrm>
            <a:custGeom>
              <a:pathLst>
                <a:path extrusionOk="0" fill="none" h="3143" w="1803">
                  <a:moveTo>
                    <a:pt x="1802" y="1"/>
                  </a:moveTo>
                  <a:lnTo>
                    <a:pt x="0" y="3142"/>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9" name="Shape 369"/>
            <p:cNvSpPr/>
            <p:nvPr/>
          </p:nvSpPr>
          <p:spPr>
            <a:xfrm>
              <a:off x="3968275" y="590050"/>
              <a:ext cx="25" cy="6100"/>
            </a:xfrm>
            <a:custGeom>
              <a:pathLst>
                <a:path extrusionOk="0" fill="none" h="244" w="1">
                  <a:moveTo>
                    <a:pt x="1" y="244"/>
                  </a:moveTo>
                  <a:lnTo>
                    <a:pt x="1" y="244"/>
                  </a:lnTo>
                  <a:lnTo>
                    <a:pt x="1"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0" name="Shape 370"/>
            <p:cNvSpPr/>
            <p:nvPr/>
          </p:nvSpPr>
          <p:spPr>
            <a:xfrm>
              <a:off x="3970725" y="558375"/>
              <a:ext cx="1850" cy="12200"/>
            </a:xfrm>
            <a:custGeom>
              <a:pathLst>
                <a:path extrusionOk="0" fill="none" h="488" w="74">
                  <a:moveTo>
                    <a:pt x="0" y="488"/>
                  </a:moveTo>
                  <a:lnTo>
                    <a:pt x="73"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1" name="Shape 371"/>
            <p:cNvSpPr/>
            <p:nvPr/>
          </p:nvSpPr>
          <p:spPr>
            <a:xfrm>
              <a:off x="3976200" y="527325"/>
              <a:ext cx="3675" cy="12200"/>
            </a:xfrm>
            <a:custGeom>
              <a:pathLst>
                <a:path extrusionOk="0" fill="none" h="488" w="147">
                  <a:moveTo>
                    <a:pt x="0" y="488"/>
                  </a:moveTo>
                  <a:lnTo>
                    <a:pt x="98" y="147"/>
                  </a:lnTo>
                  <a:lnTo>
                    <a:pt x="147"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2" name="Shape 372"/>
            <p:cNvSpPr/>
            <p:nvPr/>
          </p:nvSpPr>
          <p:spPr>
            <a:xfrm>
              <a:off x="3985950" y="498100"/>
              <a:ext cx="4875" cy="10975"/>
            </a:xfrm>
            <a:custGeom>
              <a:pathLst>
                <a:path extrusionOk="0" fill="none" h="439" w="195">
                  <a:moveTo>
                    <a:pt x="0" y="439"/>
                  </a:moveTo>
                  <a:lnTo>
                    <a:pt x="195" y="25"/>
                  </a:lnTo>
                  <a:lnTo>
                    <a:pt x="195"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3" name="Shape 373"/>
            <p:cNvSpPr/>
            <p:nvPr/>
          </p:nvSpPr>
          <p:spPr>
            <a:xfrm>
              <a:off x="4000550" y="471300"/>
              <a:ext cx="7325" cy="9775"/>
            </a:xfrm>
            <a:custGeom>
              <a:pathLst>
                <a:path extrusionOk="0" fill="none" h="391" w="293">
                  <a:moveTo>
                    <a:pt x="1" y="391"/>
                  </a:moveTo>
                  <a:lnTo>
                    <a:pt x="74" y="269"/>
                  </a:lnTo>
                  <a:lnTo>
                    <a:pt x="293"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4" name="Shape 374"/>
            <p:cNvSpPr/>
            <p:nvPr/>
          </p:nvSpPr>
          <p:spPr>
            <a:xfrm>
              <a:off x="4021250" y="450600"/>
              <a:ext cx="10375" cy="6725"/>
            </a:xfrm>
            <a:custGeom>
              <a:pathLst>
                <a:path extrusionOk="0" fill="none" h="269" w="415">
                  <a:moveTo>
                    <a:pt x="1" y="269"/>
                  </a:moveTo>
                  <a:lnTo>
                    <a:pt x="25" y="244"/>
                  </a:lnTo>
                  <a:lnTo>
                    <a:pt x="220" y="123"/>
                  </a:lnTo>
                  <a:lnTo>
                    <a:pt x="415"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5" name="Shape 375"/>
            <p:cNvSpPr/>
            <p:nvPr/>
          </p:nvSpPr>
          <p:spPr>
            <a:xfrm>
              <a:off x="4049250" y="440250"/>
              <a:ext cx="11600" cy="2475"/>
            </a:xfrm>
            <a:custGeom>
              <a:pathLst>
                <a:path extrusionOk="0" fill="none" h="99" w="464">
                  <a:moveTo>
                    <a:pt x="1" y="98"/>
                  </a:moveTo>
                  <a:lnTo>
                    <a:pt x="220" y="50"/>
                  </a:lnTo>
                  <a:lnTo>
                    <a:pt x="464" y="1"/>
                  </a:lnTo>
                  <a:lnTo>
                    <a:pt x="464"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6" name="Shape 376"/>
            <p:cNvSpPr/>
            <p:nvPr/>
          </p:nvSpPr>
          <p:spPr>
            <a:xfrm>
              <a:off x="4080325" y="439650"/>
              <a:ext cx="12200" cy="1850"/>
            </a:xfrm>
            <a:custGeom>
              <a:pathLst>
                <a:path extrusionOk="0" fill="none" h="74" w="488">
                  <a:moveTo>
                    <a:pt x="0" y="0"/>
                  </a:moveTo>
                  <a:lnTo>
                    <a:pt x="146" y="0"/>
                  </a:lnTo>
                  <a:lnTo>
                    <a:pt x="463" y="74"/>
                  </a:lnTo>
                  <a:lnTo>
                    <a:pt x="487" y="74"/>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7" name="Shape 377"/>
            <p:cNvSpPr/>
            <p:nvPr/>
          </p:nvSpPr>
          <p:spPr>
            <a:xfrm>
              <a:off x="4110150" y="450000"/>
              <a:ext cx="9150" cy="7950"/>
            </a:xfrm>
            <a:custGeom>
              <a:pathLst>
                <a:path extrusionOk="0" fill="none" h="318" w="366">
                  <a:moveTo>
                    <a:pt x="0" y="1"/>
                  </a:moveTo>
                  <a:lnTo>
                    <a:pt x="98" y="74"/>
                  </a:lnTo>
                  <a:lnTo>
                    <a:pt x="317" y="268"/>
                  </a:lnTo>
                  <a:lnTo>
                    <a:pt x="366" y="317"/>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8" name="Shape 378"/>
            <p:cNvSpPr/>
            <p:nvPr/>
          </p:nvSpPr>
          <p:spPr>
            <a:xfrm>
              <a:off x="4130250" y="473750"/>
              <a:ext cx="4900" cy="10975"/>
            </a:xfrm>
            <a:custGeom>
              <a:pathLst>
                <a:path extrusionOk="0" fill="none" h="439" w="196">
                  <a:moveTo>
                    <a:pt x="0" y="0"/>
                  </a:moveTo>
                  <a:lnTo>
                    <a:pt x="25" y="73"/>
                  </a:lnTo>
                  <a:lnTo>
                    <a:pt x="171" y="366"/>
                  </a:lnTo>
                  <a:lnTo>
                    <a:pt x="195" y="439"/>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9" name="Shape 379"/>
            <p:cNvSpPr/>
            <p:nvPr/>
          </p:nvSpPr>
          <p:spPr>
            <a:xfrm>
              <a:off x="4141800" y="502975"/>
              <a:ext cx="3700" cy="11600"/>
            </a:xfrm>
            <a:custGeom>
              <a:pathLst>
                <a:path extrusionOk="0" fill="none" h="464" w="148">
                  <a:moveTo>
                    <a:pt x="1" y="0"/>
                  </a:moveTo>
                  <a:lnTo>
                    <a:pt x="147" y="463"/>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0" name="Shape 380"/>
            <p:cNvSpPr/>
            <p:nvPr/>
          </p:nvSpPr>
          <p:spPr>
            <a:xfrm>
              <a:off x="4150950" y="533425"/>
              <a:ext cx="3675" cy="11575"/>
            </a:xfrm>
            <a:custGeom>
              <a:pathLst>
                <a:path extrusionOk="0" fill="none" h="463" w="147">
                  <a:moveTo>
                    <a:pt x="0" y="0"/>
                  </a:moveTo>
                  <a:lnTo>
                    <a:pt x="146" y="463"/>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1" name="Shape 381"/>
            <p:cNvSpPr/>
            <p:nvPr/>
          </p:nvSpPr>
          <p:spPr>
            <a:xfrm>
              <a:off x="4160675" y="563850"/>
              <a:ext cx="4900" cy="11000"/>
            </a:xfrm>
            <a:custGeom>
              <a:pathLst>
                <a:path extrusionOk="0" fill="none" h="440" w="196">
                  <a:moveTo>
                    <a:pt x="1" y="1"/>
                  </a:moveTo>
                  <a:lnTo>
                    <a:pt x="50" y="123"/>
                  </a:lnTo>
                  <a:lnTo>
                    <a:pt x="196" y="415"/>
                  </a:lnTo>
                  <a:lnTo>
                    <a:pt x="196" y="439"/>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2" name="Shape 382"/>
            <p:cNvSpPr/>
            <p:nvPr/>
          </p:nvSpPr>
          <p:spPr>
            <a:xfrm>
              <a:off x="4175300" y="591875"/>
              <a:ext cx="7325" cy="9150"/>
            </a:xfrm>
            <a:custGeom>
              <a:pathLst>
                <a:path extrusionOk="0" fill="none" h="366" w="293">
                  <a:moveTo>
                    <a:pt x="0" y="0"/>
                  </a:moveTo>
                  <a:lnTo>
                    <a:pt x="98" y="146"/>
                  </a:lnTo>
                  <a:lnTo>
                    <a:pt x="293" y="366"/>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3" name="Shape 383"/>
            <p:cNvSpPr/>
            <p:nvPr/>
          </p:nvSpPr>
          <p:spPr>
            <a:xfrm>
              <a:off x="4198425" y="613175"/>
              <a:ext cx="11000" cy="4900"/>
            </a:xfrm>
            <a:custGeom>
              <a:pathLst>
                <a:path extrusionOk="0" fill="none" h="196" w="440">
                  <a:moveTo>
                    <a:pt x="1" y="1"/>
                  </a:moveTo>
                  <a:lnTo>
                    <a:pt x="171" y="98"/>
                  </a:lnTo>
                  <a:lnTo>
                    <a:pt x="439" y="195"/>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4" name="Shape 384"/>
            <p:cNvSpPr/>
            <p:nvPr/>
          </p:nvSpPr>
          <p:spPr>
            <a:xfrm>
              <a:off x="4228275" y="621100"/>
              <a:ext cx="12200" cy="625"/>
            </a:xfrm>
            <a:custGeom>
              <a:pathLst>
                <a:path extrusionOk="0" fill="none" h="25" w="488">
                  <a:moveTo>
                    <a:pt x="0" y="0"/>
                  </a:moveTo>
                  <a:lnTo>
                    <a:pt x="49" y="25"/>
                  </a:lnTo>
                  <a:lnTo>
                    <a:pt x="487" y="0"/>
                  </a:lnTo>
                  <a:lnTo>
                    <a:pt x="487"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5" name="Shape 385"/>
            <p:cNvSpPr/>
            <p:nvPr/>
          </p:nvSpPr>
          <p:spPr>
            <a:xfrm>
              <a:off x="4259925" y="616225"/>
              <a:ext cx="11600" cy="3075"/>
            </a:xfrm>
            <a:custGeom>
              <a:pathLst>
                <a:path extrusionOk="0" fill="none" h="123" w="464">
                  <a:moveTo>
                    <a:pt x="1" y="122"/>
                  </a:moveTo>
                  <a:lnTo>
                    <a:pt x="196" y="73"/>
                  </a:lnTo>
                  <a:lnTo>
                    <a:pt x="464" y="0"/>
                  </a:lnTo>
                  <a:lnTo>
                    <a:pt x="464"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6" name="Shape 386"/>
            <p:cNvSpPr/>
            <p:nvPr/>
          </p:nvSpPr>
          <p:spPr>
            <a:xfrm>
              <a:off x="4289775" y="602225"/>
              <a:ext cx="10375" cy="6725"/>
            </a:xfrm>
            <a:custGeom>
              <a:pathLst>
                <a:path extrusionOk="0" fill="none" h="269" w="415">
                  <a:moveTo>
                    <a:pt x="0" y="268"/>
                  </a:moveTo>
                  <a:lnTo>
                    <a:pt x="195" y="146"/>
                  </a:lnTo>
                  <a:lnTo>
                    <a:pt x="390" y="0"/>
                  </a:lnTo>
                  <a:lnTo>
                    <a:pt x="414"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7" name="Shape 387"/>
            <p:cNvSpPr/>
            <p:nvPr/>
          </p:nvSpPr>
          <p:spPr>
            <a:xfrm>
              <a:off x="4313525" y="577875"/>
              <a:ext cx="6100" cy="10375"/>
            </a:xfrm>
            <a:custGeom>
              <a:pathLst>
                <a:path extrusionOk="0" fill="none" h="415" w="244">
                  <a:moveTo>
                    <a:pt x="0" y="414"/>
                  </a:moveTo>
                  <a:lnTo>
                    <a:pt x="24" y="365"/>
                  </a:lnTo>
                  <a:lnTo>
                    <a:pt x="146" y="195"/>
                  </a:lnTo>
                  <a:lnTo>
                    <a:pt x="244"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8" name="Shape 388"/>
            <p:cNvSpPr/>
            <p:nvPr/>
          </p:nvSpPr>
          <p:spPr>
            <a:xfrm>
              <a:off x="4326300" y="547425"/>
              <a:ext cx="2450" cy="12200"/>
            </a:xfrm>
            <a:custGeom>
              <a:pathLst>
                <a:path extrusionOk="0" fill="none" h="488" w="98">
                  <a:moveTo>
                    <a:pt x="0" y="487"/>
                  </a:moveTo>
                  <a:lnTo>
                    <a:pt x="49" y="293"/>
                  </a:lnTo>
                  <a:lnTo>
                    <a:pt x="98"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9" name="Shape 389"/>
            <p:cNvSpPr/>
            <p:nvPr/>
          </p:nvSpPr>
          <p:spPr>
            <a:xfrm>
              <a:off x="4329350" y="515750"/>
              <a:ext cx="625" cy="12200"/>
            </a:xfrm>
            <a:custGeom>
              <a:pathLst>
                <a:path extrusionOk="0" fill="none" h="488" w="25">
                  <a:moveTo>
                    <a:pt x="25" y="488"/>
                  </a:moveTo>
                  <a:lnTo>
                    <a:pt x="25" y="464"/>
                  </a:lnTo>
                  <a:lnTo>
                    <a:pt x="25" y="123"/>
                  </a:lnTo>
                  <a:lnTo>
                    <a:pt x="0"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0" name="Shape 390"/>
            <p:cNvSpPr/>
            <p:nvPr/>
          </p:nvSpPr>
          <p:spPr>
            <a:xfrm>
              <a:off x="4325075" y="488975"/>
              <a:ext cx="1250" cy="6100"/>
            </a:xfrm>
            <a:custGeom>
              <a:pathLst>
                <a:path extrusionOk="0" fill="none" h="244" w="50">
                  <a:moveTo>
                    <a:pt x="49" y="244"/>
                  </a:moveTo>
                  <a:lnTo>
                    <a:pt x="49" y="244"/>
                  </a:lnTo>
                  <a:lnTo>
                    <a:pt x="1"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391" name="Shape 391"/>
          <p:cNvGrpSpPr/>
          <p:nvPr/>
        </p:nvGrpSpPr>
        <p:grpSpPr>
          <a:xfrm>
            <a:off x="6221138" y="3889614"/>
            <a:ext cx="1399430" cy="1443720"/>
            <a:chOff x="6649150" y="309350"/>
            <a:chExt cx="395800" cy="395800"/>
          </a:xfrm>
        </p:grpSpPr>
        <p:sp>
          <p:nvSpPr>
            <p:cNvPr id="392" name="Shape 392"/>
            <p:cNvSpPr/>
            <p:nvPr/>
          </p:nvSpPr>
          <p:spPr>
            <a:xfrm>
              <a:off x="6649150" y="309350"/>
              <a:ext cx="395800" cy="395800"/>
            </a:xfrm>
            <a:custGeom>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3" name="Shape 393"/>
            <p:cNvSpPr/>
            <p:nvPr/>
          </p:nvSpPr>
          <p:spPr>
            <a:xfrm>
              <a:off x="6673500" y="333700"/>
              <a:ext cx="347100" cy="347100"/>
            </a:xfrm>
            <a:custGeom>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4" name="Shape 394"/>
            <p:cNvSpPr/>
            <p:nvPr/>
          </p:nvSpPr>
          <p:spPr>
            <a:xfrm>
              <a:off x="6848850" y="397625"/>
              <a:ext cx="54825" cy="169300"/>
            </a:xfrm>
            <a:custGeom>
              <a:pathLst>
                <a:path extrusionOk="0" fill="none" h="6772" w="2193">
                  <a:moveTo>
                    <a:pt x="1" y="1"/>
                  </a:moveTo>
                  <a:lnTo>
                    <a:pt x="1" y="4580"/>
                  </a:lnTo>
                  <a:lnTo>
                    <a:pt x="2193" y="6772"/>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5" name="Shape 395"/>
            <p:cNvSpPr/>
            <p:nvPr/>
          </p:nvSpPr>
          <p:spPr>
            <a:xfrm>
              <a:off x="6847025" y="333700"/>
              <a:ext cx="25" cy="29250"/>
            </a:xfrm>
            <a:custGeom>
              <a:pathLst>
                <a:path extrusionOk="0" fill="none" h="1170" w="1">
                  <a:moveTo>
                    <a:pt x="1" y="1170"/>
                  </a:moveTo>
                  <a:lnTo>
                    <a:pt x="1"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6" name="Shape 396"/>
            <p:cNvSpPr/>
            <p:nvPr/>
          </p:nvSpPr>
          <p:spPr>
            <a:xfrm>
              <a:off x="6760575" y="356850"/>
              <a:ext cx="25" cy="25"/>
            </a:xfrm>
            <a:custGeom>
              <a:pathLst>
                <a:path extrusionOk="0" fill="none" h="1" w="1">
                  <a:moveTo>
                    <a:pt x="1" y="0"/>
                  </a:moveTo>
                  <a:lnTo>
                    <a:pt x="1"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7" name="Shape 397"/>
            <p:cNvSpPr/>
            <p:nvPr/>
          </p:nvSpPr>
          <p:spPr>
            <a:xfrm>
              <a:off x="6760575" y="356850"/>
              <a:ext cx="14025" cy="24975"/>
            </a:xfrm>
            <a:custGeom>
              <a:pathLst>
                <a:path extrusionOk="0" fill="none" h="999" w="561">
                  <a:moveTo>
                    <a:pt x="1" y="0"/>
                  </a:moveTo>
                  <a:lnTo>
                    <a:pt x="561" y="999"/>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8" name="Shape 398"/>
            <p:cNvSpPr/>
            <p:nvPr/>
          </p:nvSpPr>
          <p:spPr>
            <a:xfrm>
              <a:off x="6696650" y="420775"/>
              <a:ext cx="25" cy="25"/>
            </a:xfrm>
            <a:custGeom>
              <a:pathLst>
                <a:path extrusionOk="0" fill="none" h="1" w="1">
                  <a:moveTo>
                    <a:pt x="0" y="0"/>
                  </a:moveTo>
                  <a:lnTo>
                    <a:pt x="0"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9" name="Shape 399"/>
            <p:cNvSpPr/>
            <p:nvPr/>
          </p:nvSpPr>
          <p:spPr>
            <a:xfrm>
              <a:off x="6696650" y="420775"/>
              <a:ext cx="24975" cy="14025"/>
            </a:xfrm>
            <a:custGeom>
              <a:pathLst>
                <a:path extrusionOk="0" fill="none" h="561" w="999">
                  <a:moveTo>
                    <a:pt x="0" y="0"/>
                  </a:moveTo>
                  <a:lnTo>
                    <a:pt x="999" y="56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0" name="Shape 400"/>
            <p:cNvSpPr/>
            <p:nvPr/>
          </p:nvSpPr>
          <p:spPr>
            <a:xfrm>
              <a:off x="6673500" y="507225"/>
              <a:ext cx="29250" cy="25"/>
            </a:xfrm>
            <a:custGeom>
              <a:pathLst>
                <a:path extrusionOk="0" fill="none" h="1" w="1170">
                  <a:moveTo>
                    <a:pt x="1" y="1"/>
                  </a:moveTo>
                  <a:lnTo>
                    <a:pt x="1170"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1" name="Shape 401"/>
            <p:cNvSpPr/>
            <p:nvPr/>
          </p:nvSpPr>
          <p:spPr>
            <a:xfrm>
              <a:off x="6696650" y="593700"/>
              <a:ext cx="25" cy="25"/>
            </a:xfrm>
            <a:custGeom>
              <a:pathLst>
                <a:path extrusionOk="0" fill="none" h="1" w="1">
                  <a:moveTo>
                    <a:pt x="0" y="0"/>
                  </a:moveTo>
                  <a:lnTo>
                    <a:pt x="0"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2" name="Shape 402"/>
            <p:cNvSpPr/>
            <p:nvPr/>
          </p:nvSpPr>
          <p:spPr>
            <a:xfrm>
              <a:off x="6696650" y="579700"/>
              <a:ext cx="24975" cy="14025"/>
            </a:xfrm>
            <a:custGeom>
              <a:pathLst>
                <a:path extrusionOk="0" fill="none" h="561" w="999">
                  <a:moveTo>
                    <a:pt x="0" y="560"/>
                  </a:moveTo>
                  <a:lnTo>
                    <a:pt x="999"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3" name="Shape 403"/>
            <p:cNvSpPr/>
            <p:nvPr/>
          </p:nvSpPr>
          <p:spPr>
            <a:xfrm>
              <a:off x="6760575" y="632675"/>
              <a:ext cx="14025" cy="24975"/>
            </a:xfrm>
            <a:custGeom>
              <a:pathLst>
                <a:path extrusionOk="0" fill="none" h="999" w="561">
                  <a:moveTo>
                    <a:pt x="1" y="999"/>
                  </a:moveTo>
                  <a:lnTo>
                    <a:pt x="561"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4" name="Shape 404"/>
            <p:cNvSpPr/>
            <p:nvPr/>
          </p:nvSpPr>
          <p:spPr>
            <a:xfrm>
              <a:off x="6760575" y="657625"/>
              <a:ext cx="25" cy="25"/>
            </a:xfrm>
            <a:custGeom>
              <a:pathLst>
                <a:path extrusionOk="0" fill="none" h="1" w="1">
                  <a:moveTo>
                    <a:pt x="1" y="1"/>
                  </a:moveTo>
                  <a:lnTo>
                    <a:pt x="1"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5" name="Shape 405"/>
            <p:cNvSpPr/>
            <p:nvPr/>
          </p:nvSpPr>
          <p:spPr>
            <a:xfrm>
              <a:off x="6847025" y="651550"/>
              <a:ext cx="25" cy="29250"/>
            </a:xfrm>
            <a:custGeom>
              <a:pathLst>
                <a:path extrusionOk="0" fill="none" h="1170" w="1">
                  <a:moveTo>
                    <a:pt x="1" y="0"/>
                  </a:moveTo>
                  <a:lnTo>
                    <a:pt x="1" y="1169"/>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6" name="Shape 406"/>
            <p:cNvSpPr/>
            <p:nvPr/>
          </p:nvSpPr>
          <p:spPr>
            <a:xfrm>
              <a:off x="6919500" y="632675"/>
              <a:ext cx="14025" cy="24975"/>
            </a:xfrm>
            <a:custGeom>
              <a:pathLst>
                <a:path extrusionOk="0" fill="none" h="999" w="561">
                  <a:moveTo>
                    <a:pt x="560" y="999"/>
                  </a:moveTo>
                  <a:lnTo>
                    <a:pt x="0"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7" name="Shape 407"/>
            <p:cNvSpPr/>
            <p:nvPr/>
          </p:nvSpPr>
          <p:spPr>
            <a:xfrm>
              <a:off x="6933500" y="657625"/>
              <a:ext cx="25" cy="25"/>
            </a:xfrm>
            <a:custGeom>
              <a:pathLst>
                <a:path extrusionOk="0" fill="none" h="1" w="1">
                  <a:moveTo>
                    <a:pt x="0" y="1"/>
                  </a:moveTo>
                  <a:lnTo>
                    <a:pt x="0"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8" name="Shape 408"/>
            <p:cNvSpPr/>
            <p:nvPr/>
          </p:nvSpPr>
          <p:spPr>
            <a:xfrm>
              <a:off x="6972475" y="579700"/>
              <a:ext cx="24975" cy="14025"/>
            </a:xfrm>
            <a:custGeom>
              <a:pathLst>
                <a:path extrusionOk="0" fill="none" h="561" w="999">
                  <a:moveTo>
                    <a:pt x="999" y="560"/>
                  </a:moveTo>
                  <a:lnTo>
                    <a:pt x="0"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9" name="Shape 409"/>
            <p:cNvSpPr/>
            <p:nvPr/>
          </p:nvSpPr>
          <p:spPr>
            <a:xfrm>
              <a:off x="6997425" y="593700"/>
              <a:ext cx="25" cy="25"/>
            </a:xfrm>
            <a:custGeom>
              <a:pathLst>
                <a:path extrusionOk="0" fill="none" h="1" w="1">
                  <a:moveTo>
                    <a:pt x="1" y="0"/>
                  </a:moveTo>
                  <a:lnTo>
                    <a:pt x="1"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0" name="Shape 410"/>
            <p:cNvSpPr/>
            <p:nvPr/>
          </p:nvSpPr>
          <p:spPr>
            <a:xfrm>
              <a:off x="6991350" y="507225"/>
              <a:ext cx="29250" cy="25"/>
            </a:xfrm>
            <a:custGeom>
              <a:pathLst>
                <a:path extrusionOk="0" fill="none" h="1" w="1170">
                  <a:moveTo>
                    <a:pt x="1169" y="1"/>
                  </a:moveTo>
                  <a:lnTo>
                    <a:pt x="0" y="1"/>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1" name="Shape 411"/>
            <p:cNvSpPr/>
            <p:nvPr/>
          </p:nvSpPr>
          <p:spPr>
            <a:xfrm>
              <a:off x="6972475" y="420775"/>
              <a:ext cx="24975" cy="14025"/>
            </a:xfrm>
            <a:custGeom>
              <a:pathLst>
                <a:path extrusionOk="0" fill="none" h="561" w="999">
                  <a:moveTo>
                    <a:pt x="0" y="561"/>
                  </a:moveTo>
                  <a:lnTo>
                    <a:pt x="999"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2" name="Shape 412"/>
            <p:cNvSpPr/>
            <p:nvPr/>
          </p:nvSpPr>
          <p:spPr>
            <a:xfrm>
              <a:off x="6997425" y="420775"/>
              <a:ext cx="25" cy="25"/>
            </a:xfrm>
            <a:custGeom>
              <a:pathLst>
                <a:path extrusionOk="0" fill="none" h="1" w="1">
                  <a:moveTo>
                    <a:pt x="1" y="0"/>
                  </a:moveTo>
                  <a:lnTo>
                    <a:pt x="1"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3" name="Shape 413"/>
            <p:cNvSpPr/>
            <p:nvPr/>
          </p:nvSpPr>
          <p:spPr>
            <a:xfrm>
              <a:off x="6919500" y="356850"/>
              <a:ext cx="14025" cy="24975"/>
            </a:xfrm>
            <a:custGeom>
              <a:pathLst>
                <a:path extrusionOk="0" fill="none" h="999" w="561">
                  <a:moveTo>
                    <a:pt x="560" y="0"/>
                  </a:moveTo>
                  <a:lnTo>
                    <a:pt x="0" y="999"/>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4" name="Shape 414"/>
            <p:cNvSpPr/>
            <p:nvPr/>
          </p:nvSpPr>
          <p:spPr>
            <a:xfrm>
              <a:off x="6933500" y="356850"/>
              <a:ext cx="25" cy="25"/>
            </a:xfrm>
            <a:custGeom>
              <a:pathLst>
                <a:path extrusionOk="0" fill="none" h="1" w="1">
                  <a:moveTo>
                    <a:pt x="0" y="0"/>
                  </a:moveTo>
                  <a:lnTo>
                    <a:pt x="0" y="0"/>
                  </a:lnTo>
                </a:path>
              </a:pathLst>
            </a:custGeom>
            <a:noFill/>
            <a:ln cap="rnd" cmpd="sng" w="19050">
              <a:solidFill>
                <a:srgbClr val="FF98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pic>
        <p:nvPicPr>
          <p:cNvPr id="415" name="Shape 415"/>
          <p:cNvPicPr preferRelativeResize="0"/>
          <p:nvPr/>
        </p:nvPicPr>
        <p:blipFill>
          <a:blip r:embed="rId3">
            <a:alphaModFix/>
          </a:blip>
          <a:stretch>
            <a:fillRect/>
          </a:stretch>
        </p:blipFill>
        <p:spPr>
          <a:xfrm>
            <a:off x="0" y="11175"/>
            <a:ext cx="7410450" cy="2343150"/>
          </a:xfrm>
          <a:prstGeom prst="rect">
            <a:avLst/>
          </a:prstGeom>
          <a:noFill/>
          <a:ln>
            <a:noFill/>
          </a:ln>
        </p:spPr>
      </p:pic>
      <p:pic>
        <p:nvPicPr>
          <p:cNvPr id="416" name="Shape 416"/>
          <p:cNvPicPr preferRelativeResize="0"/>
          <p:nvPr/>
        </p:nvPicPr>
        <p:blipFill>
          <a:blip r:embed="rId4">
            <a:alphaModFix/>
          </a:blip>
          <a:stretch>
            <a:fillRect/>
          </a:stretch>
        </p:blipFill>
        <p:spPr>
          <a:xfrm>
            <a:off x="7496162" y="11175"/>
            <a:ext cx="4695825" cy="2571750"/>
          </a:xfrm>
          <a:prstGeom prst="rect">
            <a:avLst/>
          </a:prstGeom>
          <a:noFill/>
          <a:ln>
            <a:noFill/>
          </a:ln>
        </p:spPr>
      </p:pic>
      <p:sp>
        <p:nvSpPr>
          <p:cNvPr id="417" name="Shape 417"/>
          <p:cNvSpPr/>
          <p:nvPr/>
        </p:nvSpPr>
        <p:spPr>
          <a:xfrm>
            <a:off x="-100" y="1640900"/>
            <a:ext cx="7410300" cy="713400"/>
          </a:xfrm>
          <a:prstGeom prst="rtTriangle">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8" name="Shape 418"/>
          <p:cNvSpPr/>
          <p:nvPr/>
        </p:nvSpPr>
        <p:spPr>
          <a:xfrm flipH="1">
            <a:off x="7496125" y="1717125"/>
            <a:ext cx="4695900" cy="713400"/>
          </a:xfrm>
          <a:prstGeom prst="rtTriangle">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9" name="Shape 419"/>
          <p:cNvSpPr/>
          <p:nvPr/>
        </p:nvSpPr>
        <p:spPr>
          <a:xfrm>
            <a:off x="7493725" y="2390050"/>
            <a:ext cx="4700700" cy="3348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pic>
        <p:nvPicPr>
          <p:cNvPr id="424" name="Shape 424"/>
          <p:cNvPicPr preferRelativeResize="0"/>
          <p:nvPr/>
        </p:nvPicPr>
        <p:blipFill>
          <a:blip r:embed="rId3">
            <a:alphaModFix/>
          </a:blip>
          <a:stretch>
            <a:fillRect/>
          </a:stretch>
        </p:blipFill>
        <p:spPr>
          <a:xfrm>
            <a:off x="2549975" y="1027300"/>
            <a:ext cx="1727101" cy="1246837"/>
          </a:xfrm>
          <a:prstGeom prst="rect">
            <a:avLst/>
          </a:prstGeom>
          <a:noFill/>
          <a:ln>
            <a:noFill/>
          </a:ln>
        </p:spPr>
      </p:pic>
      <p:pic>
        <p:nvPicPr>
          <p:cNvPr id="425" name="Shape 425"/>
          <p:cNvPicPr preferRelativeResize="0"/>
          <p:nvPr/>
        </p:nvPicPr>
        <p:blipFill rotWithShape="1">
          <a:blip r:embed="rId4">
            <a:alphaModFix/>
          </a:blip>
          <a:srcRect b="0" l="0" r="0" t="0"/>
          <a:stretch/>
        </p:blipFill>
        <p:spPr>
          <a:xfrm>
            <a:off x="2031901" y="2181649"/>
            <a:ext cx="2551800" cy="2495100"/>
          </a:xfrm>
          <a:prstGeom prst="rect">
            <a:avLst/>
          </a:prstGeom>
          <a:noFill/>
          <a:ln>
            <a:noFill/>
          </a:ln>
        </p:spPr>
      </p:pic>
      <p:sp>
        <p:nvSpPr>
          <p:cNvPr id="426" name="Shape 426"/>
          <p:cNvSpPr/>
          <p:nvPr/>
        </p:nvSpPr>
        <p:spPr>
          <a:xfrm rot="-1992780">
            <a:off x="4493792" y="1857596"/>
            <a:ext cx="1219162" cy="535441"/>
          </a:xfrm>
          <a:prstGeom prst="rightArrow">
            <a:avLst>
              <a:gd fmla="val 50000" name="adj1"/>
              <a:gd fmla="val 50000" name="adj2"/>
            </a:avLst>
          </a:prstGeom>
          <a:solidFill>
            <a:schemeClr val="accent1"/>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27" name="Shape 427"/>
          <p:cNvSpPr/>
          <p:nvPr/>
        </p:nvSpPr>
        <p:spPr>
          <a:xfrm>
            <a:off x="4950641" y="3134596"/>
            <a:ext cx="1219200" cy="535500"/>
          </a:xfrm>
          <a:prstGeom prst="rightArrow">
            <a:avLst>
              <a:gd fmla="val 50000" name="adj1"/>
              <a:gd fmla="val 50000" name="adj2"/>
            </a:avLst>
          </a:prstGeom>
          <a:solidFill>
            <a:schemeClr val="accent1"/>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28" name="Shape 428"/>
          <p:cNvSpPr/>
          <p:nvPr/>
        </p:nvSpPr>
        <p:spPr>
          <a:xfrm rot="1581042">
            <a:off x="4502225" y="4364183"/>
            <a:ext cx="1219291" cy="535318"/>
          </a:xfrm>
          <a:prstGeom prst="rightArrow">
            <a:avLst>
              <a:gd fmla="val 50000" name="adj1"/>
              <a:gd fmla="val 50000" name="adj2"/>
            </a:avLst>
          </a:prstGeom>
          <a:solidFill>
            <a:schemeClr val="accent1"/>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29" name="Shape 429"/>
          <p:cNvSpPr/>
          <p:nvPr/>
        </p:nvSpPr>
        <p:spPr>
          <a:xfrm>
            <a:off x="7944325" y="2844475"/>
            <a:ext cx="2347500" cy="1115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US" sz="1800">
                <a:latin typeface="Georgia"/>
                <a:ea typeface="Georgia"/>
                <a:cs typeface="Georgia"/>
                <a:sym typeface="Georgia"/>
              </a:rPr>
              <a:t>Transfer to a different institution or change level of study</a:t>
            </a:r>
          </a:p>
        </p:txBody>
      </p:sp>
      <p:sp>
        <p:nvSpPr>
          <p:cNvPr id="430" name="Shape 430"/>
          <p:cNvSpPr/>
          <p:nvPr/>
        </p:nvSpPr>
        <p:spPr>
          <a:xfrm>
            <a:off x="7425175" y="4649150"/>
            <a:ext cx="2408400" cy="1115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US" sz="1800">
                <a:latin typeface="Georgia"/>
                <a:ea typeface="Georgia"/>
                <a:cs typeface="Georgia"/>
                <a:sym typeface="Georgia"/>
              </a:rPr>
              <a:t>Apply for OPT/AT or explore employment options</a:t>
            </a:r>
          </a:p>
        </p:txBody>
      </p:sp>
      <p:sp>
        <p:nvSpPr>
          <p:cNvPr id="431" name="Shape 431"/>
          <p:cNvSpPr/>
          <p:nvPr/>
        </p:nvSpPr>
        <p:spPr>
          <a:xfrm>
            <a:off x="5851400" y="1466325"/>
            <a:ext cx="1330200" cy="70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US"/>
              <a:t>Grace Period</a:t>
            </a:r>
          </a:p>
        </p:txBody>
      </p:sp>
      <p:sp>
        <p:nvSpPr>
          <p:cNvPr id="432" name="Shape 432"/>
          <p:cNvSpPr/>
          <p:nvPr/>
        </p:nvSpPr>
        <p:spPr>
          <a:xfrm>
            <a:off x="6391987" y="3057737"/>
            <a:ext cx="1330200" cy="70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US"/>
              <a:t>Grace Period</a:t>
            </a:r>
          </a:p>
        </p:txBody>
      </p:sp>
      <p:cxnSp>
        <p:nvCxnSpPr>
          <p:cNvPr id="433" name="Shape 433"/>
          <p:cNvCxnSpPr>
            <a:stCxn id="431" idx="3"/>
            <a:endCxn id="434" idx="1"/>
          </p:cNvCxnSpPr>
          <p:nvPr/>
        </p:nvCxnSpPr>
        <p:spPr>
          <a:xfrm>
            <a:off x="7181600" y="1820325"/>
            <a:ext cx="209400" cy="0"/>
          </a:xfrm>
          <a:prstGeom prst="straightConnector1">
            <a:avLst/>
          </a:prstGeom>
          <a:noFill/>
          <a:ln cap="flat" cmpd="sng" w="9525">
            <a:solidFill>
              <a:schemeClr val="dk2"/>
            </a:solidFill>
            <a:prstDash val="solid"/>
            <a:round/>
            <a:headEnd len="lg" w="lg" type="none"/>
            <a:tailEnd len="lg" w="lg" type="none"/>
          </a:ln>
        </p:spPr>
      </p:cxnSp>
      <p:cxnSp>
        <p:nvCxnSpPr>
          <p:cNvPr id="435" name="Shape 435"/>
          <p:cNvCxnSpPr>
            <a:stCxn id="432" idx="3"/>
            <a:endCxn id="429" idx="1"/>
          </p:cNvCxnSpPr>
          <p:nvPr/>
        </p:nvCxnSpPr>
        <p:spPr>
          <a:xfrm flipH="1" rot="10800000">
            <a:off x="7722187" y="3402437"/>
            <a:ext cx="222000" cy="9300"/>
          </a:xfrm>
          <a:prstGeom prst="straightConnector1">
            <a:avLst/>
          </a:prstGeom>
          <a:noFill/>
          <a:ln cap="flat" cmpd="sng" w="9525">
            <a:solidFill>
              <a:schemeClr val="dk2"/>
            </a:solidFill>
            <a:prstDash val="solid"/>
            <a:round/>
            <a:headEnd len="lg" w="lg" type="none"/>
            <a:tailEnd len="lg" w="lg" type="none"/>
          </a:ln>
        </p:spPr>
      </p:cxnSp>
      <p:sp>
        <p:nvSpPr>
          <p:cNvPr id="436" name="Shape 436"/>
          <p:cNvSpPr/>
          <p:nvPr/>
        </p:nvSpPr>
        <p:spPr>
          <a:xfrm>
            <a:off x="5776975" y="4751150"/>
            <a:ext cx="1330200" cy="911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US"/>
              <a:t>Final semester: talk to your BIO advisor</a:t>
            </a:r>
          </a:p>
        </p:txBody>
      </p:sp>
      <p:cxnSp>
        <p:nvCxnSpPr>
          <p:cNvPr id="437" name="Shape 437"/>
          <p:cNvCxnSpPr/>
          <p:nvPr/>
        </p:nvCxnSpPr>
        <p:spPr>
          <a:xfrm>
            <a:off x="7107175" y="5207000"/>
            <a:ext cx="285600" cy="0"/>
          </a:xfrm>
          <a:prstGeom prst="straightConnector1">
            <a:avLst/>
          </a:prstGeom>
          <a:noFill/>
          <a:ln cap="flat" cmpd="sng" w="9525">
            <a:solidFill>
              <a:schemeClr val="dk2"/>
            </a:solidFill>
            <a:prstDash val="solid"/>
            <a:round/>
            <a:headEnd len="lg" w="lg" type="none"/>
            <a:tailEnd len="lg" w="lg" type="none"/>
          </a:ln>
        </p:spPr>
      </p:cxnSp>
      <p:sp>
        <p:nvSpPr>
          <p:cNvPr id="438" name="Shape 438"/>
          <p:cNvSpPr/>
          <p:nvPr/>
        </p:nvSpPr>
        <p:spPr>
          <a:xfrm>
            <a:off x="6390375" y="3057737"/>
            <a:ext cx="1330200" cy="70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US"/>
              <a:t>F: 60 days</a:t>
            </a:r>
          </a:p>
          <a:p>
            <a:pPr lvl="0" rtl="0" algn="ctr">
              <a:spcBef>
                <a:spcPts val="0"/>
              </a:spcBef>
              <a:buNone/>
            </a:pPr>
            <a:r>
              <a:rPr lang="en-US"/>
              <a:t>J: 30 days</a:t>
            </a:r>
          </a:p>
        </p:txBody>
      </p:sp>
      <p:sp>
        <p:nvSpPr>
          <p:cNvPr id="439" name="Shape 439"/>
          <p:cNvSpPr txBox="1"/>
          <p:nvPr/>
        </p:nvSpPr>
        <p:spPr>
          <a:xfrm>
            <a:off x="2044505" y="3116161"/>
            <a:ext cx="2526600" cy="6260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3000">
                <a:solidFill>
                  <a:schemeClr val="lt1"/>
                </a:solidFill>
                <a:latin typeface="Georgia"/>
                <a:ea typeface="Georgia"/>
                <a:cs typeface="Georgia"/>
                <a:sym typeface="Georgia"/>
              </a:rPr>
              <a:t>Graduation</a:t>
            </a:r>
          </a:p>
        </p:txBody>
      </p:sp>
      <p:sp>
        <p:nvSpPr>
          <p:cNvPr id="434" name="Shape 434"/>
          <p:cNvSpPr/>
          <p:nvPr/>
        </p:nvSpPr>
        <p:spPr>
          <a:xfrm>
            <a:off x="7390975" y="1262475"/>
            <a:ext cx="2324400" cy="1115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US" sz="1800">
                <a:latin typeface="Georgia"/>
                <a:ea typeface="Georgia"/>
                <a:cs typeface="Georgia"/>
                <a:sym typeface="Georgia"/>
              </a:rPr>
              <a:t>Depart the U.S</a:t>
            </a:r>
          </a:p>
        </p:txBody>
      </p:sp>
      <p:sp>
        <p:nvSpPr>
          <p:cNvPr id="440" name="Shape 440"/>
          <p:cNvSpPr/>
          <p:nvPr/>
        </p:nvSpPr>
        <p:spPr>
          <a:xfrm>
            <a:off x="5851400" y="1466325"/>
            <a:ext cx="1330200" cy="70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US"/>
              <a:t>F: 60 days</a:t>
            </a:r>
          </a:p>
          <a:p>
            <a:pPr lvl="0" rtl="0" algn="ctr">
              <a:spcBef>
                <a:spcPts val="0"/>
              </a:spcBef>
              <a:buNone/>
            </a:pPr>
            <a:r>
              <a:rPr lang="en-US"/>
              <a:t>J: 30 days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Shape 446"/>
          <p:cNvSpPr txBox="1"/>
          <p:nvPr>
            <p:ph type="title"/>
          </p:nvPr>
        </p:nvSpPr>
        <p:spPr>
          <a:xfrm>
            <a:off x="838200" y="365125"/>
            <a:ext cx="10515600" cy="3106200"/>
          </a:xfrm>
          <a:prstGeom prst="rect">
            <a:avLst/>
          </a:prstGeom>
        </p:spPr>
        <p:txBody>
          <a:bodyPr anchorCtr="0" anchor="ctr" bIns="91425" lIns="91425" rIns="91425" tIns="91425">
            <a:noAutofit/>
          </a:bodyPr>
          <a:lstStyle/>
          <a:p>
            <a:pPr indent="-533400" lvl="0" marL="457200" rtl="0" algn="ctr">
              <a:lnSpc>
                <a:spcPct val="100000"/>
              </a:lnSpc>
              <a:spcBef>
                <a:spcPts val="0"/>
              </a:spcBef>
              <a:buClr>
                <a:srgbClr val="003262"/>
              </a:buClr>
              <a:buSzPct val="100000"/>
              <a:buFont typeface="Georgia"/>
              <a:buAutoNum type="arabicPeriod"/>
            </a:pPr>
            <a:r>
              <a:rPr lang="en-US" sz="4800">
                <a:solidFill>
                  <a:srgbClr val="003262"/>
                </a:solidFill>
                <a:latin typeface="Georgia"/>
                <a:ea typeface="Georgia"/>
                <a:cs typeface="Georgia"/>
                <a:sym typeface="Georgia"/>
              </a:rPr>
              <a:t>Go to kahoot.it</a:t>
            </a:r>
          </a:p>
          <a:p>
            <a:pPr indent="-533400" lvl="0" marL="457200" rtl="0" algn="ctr">
              <a:lnSpc>
                <a:spcPct val="100000"/>
              </a:lnSpc>
              <a:spcBef>
                <a:spcPts val="0"/>
              </a:spcBef>
              <a:buClr>
                <a:srgbClr val="003262"/>
              </a:buClr>
              <a:buSzPct val="100000"/>
              <a:buFont typeface="Georgia"/>
              <a:buAutoNum type="arabicPeriod"/>
            </a:pPr>
            <a:r>
              <a:rPr lang="en-US" sz="4800">
                <a:solidFill>
                  <a:srgbClr val="003262"/>
                </a:solidFill>
                <a:latin typeface="Georgia"/>
                <a:ea typeface="Georgia"/>
                <a:cs typeface="Georgia"/>
                <a:sym typeface="Georgia"/>
              </a:rPr>
              <a:t>Input Game PIN</a:t>
            </a:r>
          </a:p>
        </p:txBody>
      </p:sp>
      <p:pic>
        <p:nvPicPr>
          <p:cNvPr id="447" name="Shape 447"/>
          <p:cNvPicPr preferRelativeResize="0"/>
          <p:nvPr/>
        </p:nvPicPr>
        <p:blipFill>
          <a:blip r:embed="rId3">
            <a:alphaModFix/>
          </a:blip>
          <a:stretch>
            <a:fillRect/>
          </a:stretch>
        </p:blipFill>
        <p:spPr>
          <a:xfrm>
            <a:off x="10134600" y="4819650"/>
            <a:ext cx="2057400" cy="2038350"/>
          </a:xfrm>
          <a:prstGeom prst="rect">
            <a:avLst/>
          </a:prstGeom>
          <a:noFill/>
          <a:ln>
            <a:noFill/>
          </a:ln>
        </p:spPr>
      </p:pic>
      <p:pic>
        <p:nvPicPr>
          <p:cNvPr id="448" name="Shape 448"/>
          <p:cNvPicPr preferRelativeResize="0"/>
          <p:nvPr/>
        </p:nvPicPr>
        <p:blipFill>
          <a:blip r:embed="rId4">
            <a:alphaModFix/>
          </a:blip>
          <a:stretch>
            <a:fillRect/>
          </a:stretch>
        </p:blipFill>
        <p:spPr>
          <a:xfrm>
            <a:off x="3783000" y="3588125"/>
            <a:ext cx="6539750" cy="3269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Shape 454"/>
          <p:cNvSpPr txBox="1"/>
          <p:nvPr>
            <p:ph type="title"/>
          </p:nvPr>
        </p:nvSpPr>
        <p:spPr>
          <a:xfrm>
            <a:off x="838200" y="365125"/>
            <a:ext cx="10515600" cy="820200"/>
          </a:xfrm>
          <a:prstGeom prst="rect">
            <a:avLst/>
          </a:prstGeom>
        </p:spPr>
        <p:txBody>
          <a:bodyPr anchorCtr="0" anchor="ctr" bIns="91425" lIns="91425" rIns="91425" tIns="91425">
            <a:noAutofit/>
          </a:bodyPr>
          <a:lstStyle/>
          <a:p>
            <a:pPr lvl="0">
              <a:spcBef>
                <a:spcPts val="0"/>
              </a:spcBef>
              <a:buNone/>
            </a:pPr>
            <a:r>
              <a:rPr lang="en-US" sz="4800">
                <a:solidFill>
                  <a:srgbClr val="003262"/>
                </a:solidFill>
                <a:latin typeface="Georgia"/>
                <a:ea typeface="Georgia"/>
                <a:cs typeface="Georgia"/>
                <a:sym typeface="Georgia"/>
              </a:rPr>
              <a:t>Resources</a:t>
            </a:r>
          </a:p>
        </p:txBody>
      </p:sp>
      <p:pic>
        <p:nvPicPr>
          <p:cNvPr id="455" name="Shape 455"/>
          <p:cNvPicPr preferRelativeResize="0"/>
          <p:nvPr/>
        </p:nvPicPr>
        <p:blipFill>
          <a:blip r:embed="rId3">
            <a:alphaModFix/>
          </a:blip>
          <a:stretch>
            <a:fillRect/>
          </a:stretch>
        </p:blipFill>
        <p:spPr>
          <a:xfrm>
            <a:off x="6510980" y="1373175"/>
            <a:ext cx="5477025" cy="3626549"/>
          </a:xfrm>
          <a:prstGeom prst="rect">
            <a:avLst/>
          </a:prstGeom>
          <a:noFill/>
          <a:ln>
            <a:noFill/>
          </a:ln>
        </p:spPr>
      </p:pic>
      <p:pic>
        <p:nvPicPr>
          <p:cNvPr id="456" name="Shape 456"/>
          <p:cNvPicPr preferRelativeResize="0"/>
          <p:nvPr/>
        </p:nvPicPr>
        <p:blipFill>
          <a:blip r:embed="rId4">
            <a:alphaModFix/>
          </a:blip>
          <a:stretch>
            <a:fillRect/>
          </a:stretch>
        </p:blipFill>
        <p:spPr>
          <a:xfrm>
            <a:off x="152412" y="1373175"/>
            <a:ext cx="6261226" cy="3265000"/>
          </a:xfrm>
          <a:prstGeom prst="rect">
            <a:avLst/>
          </a:prstGeom>
          <a:noFill/>
          <a:ln>
            <a:noFill/>
          </a:ln>
        </p:spPr>
      </p:pic>
      <p:sp>
        <p:nvSpPr>
          <p:cNvPr id="457" name="Shape 457"/>
          <p:cNvSpPr txBox="1"/>
          <p:nvPr/>
        </p:nvSpPr>
        <p:spPr>
          <a:xfrm>
            <a:off x="493775" y="4951150"/>
            <a:ext cx="5578500" cy="893700"/>
          </a:xfrm>
          <a:prstGeom prst="rect">
            <a:avLst/>
          </a:prstGeom>
          <a:noFill/>
          <a:ln>
            <a:noFill/>
          </a:ln>
        </p:spPr>
        <p:txBody>
          <a:bodyPr anchorCtr="0" anchor="t" bIns="91425" lIns="91425" rIns="91425" tIns="91425">
            <a:noAutofit/>
          </a:bodyPr>
          <a:lstStyle/>
          <a:p>
            <a:pPr lvl="0">
              <a:spcBef>
                <a:spcPts val="0"/>
              </a:spcBef>
              <a:buNone/>
            </a:pPr>
            <a:r>
              <a:rPr lang="en-US" sz="2400">
                <a:solidFill>
                  <a:srgbClr val="003262"/>
                </a:solidFill>
                <a:latin typeface="Georgia"/>
                <a:ea typeface="Georgia"/>
                <a:cs typeface="Georgia"/>
                <a:sym typeface="Georgia"/>
              </a:rPr>
              <a:t>http://internationaloffice.berkeley.edu/</a:t>
            </a:r>
          </a:p>
        </p:txBody>
      </p:sp>
      <p:sp>
        <p:nvSpPr>
          <p:cNvPr id="458" name="Shape 458"/>
          <p:cNvSpPr txBox="1"/>
          <p:nvPr/>
        </p:nvSpPr>
        <p:spPr>
          <a:xfrm>
            <a:off x="6519325" y="5117625"/>
            <a:ext cx="5477100" cy="1476900"/>
          </a:xfrm>
          <a:prstGeom prst="rect">
            <a:avLst/>
          </a:prstGeom>
          <a:noFill/>
          <a:ln>
            <a:noFill/>
          </a:ln>
        </p:spPr>
        <p:txBody>
          <a:bodyPr anchorCtr="0" anchor="t" bIns="91425" lIns="91425" rIns="91425" tIns="91425">
            <a:noAutofit/>
          </a:bodyPr>
          <a:lstStyle/>
          <a:p>
            <a:pPr lvl="0" rtl="0">
              <a:spcBef>
                <a:spcPts val="0"/>
              </a:spcBef>
              <a:spcAft>
                <a:spcPts val="0"/>
              </a:spcAft>
              <a:buNone/>
            </a:pPr>
            <a:r>
              <a:rPr lang="en-US" sz="1800">
                <a:solidFill>
                  <a:srgbClr val="003262"/>
                </a:solidFill>
                <a:latin typeface="Georgia"/>
                <a:ea typeface="Georgia"/>
                <a:cs typeface="Georgia"/>
                <a:sym typeface="Georgia"/>
              </a:rPr>
              <a:t>Email: </a:t>
            </a:r>
            <a:r>
              <a:rPr lang="en-US" sz="1800" u="sng">
                <a:solidFill>
                  <a:srgbClr val="003262"/>
                </a:solidFill>
                <a:latin typeface="Georgia"/>
                <a:ea typeface="Georgia"/>
                <a:cs typeface="Georgia"/>
                <a:sym typeface="Georgia"/>
                <a:hlinkClick r:id="rId5"/>
              </a:rPr>
              <a:t>internationaloffice@berkeley.edu</a:t>
            </a:r>
          </a:p>
          <a:p>
            <a:pPr lvl="0">
              <a:spcBef>
                <a:spcPts val="0"/>
              </a:spcBef>
              <a:spcAft>
                <a:spcPts val="0"/>
              </a:spcAft>
              <a:buNone/>
            </a:pPr>
            <a:r>
              <a:t/>
            </a:r>
            <a:endParaRPr sz="600">
              <a:latin typeface="Georgia"/>
              <a:ea typeface="Georgia"/>
              <a:cs typeface="Georgia"/>
              <a:sym typeface="Georgia"/>
            </a:endParaRPr>
          </a:p>
          <a:p>
            <a:pPr indent="0" lvl="0" marL="0" rtl="0">
              <a:spcBef>
                <a:spcPts val="0"/>
              </a:spcBef>
              <a:spcAft>
                <a:spcPts val="0"/>
              </a:spcAft>
              <a:buNone/>
            </a:pPr>
            <a:r>
              <a:rPr lang="en-US" sz="1800">
                <a:solidFill>
                  <a:srgbClr val="ED4E33"/>
                </a:solidFill>
                <a:latin typeface="Georgia"/>
                <a:ea typeface="Georgia"/>
                <a:cs typeface="Georgia"/>
                <a:sym typeface="Georgia"/>
              </a:rPr>
              <a:t>Open Hours: </a:t>
            </a:r>
            <a:r>
              <a:rPr lang="en-US" sz="1800">
                <a:solidFill>
                  <a:srgbClr val="ED4E33"/>
                </a:solidFill>
                <a:highlight>
                  <a:srgbClr val="FFFFFF"/>
                </a:highlight>
                <a:latin typeface="Georgia"/>
                <a:ea typeface="Georgia"/>
                <a:cs typeface="Georgia"/>
                <a:sym typeface="Georgia"/>
              </a:rPr>
              <a:t>Mon., Tues., Wed., Thur. &amp; Fri.     </a:t>
            </a:r>
          </a:p>
          <a:p>
            <a:pPr indent="0" lvl="0" marL="0" rtl="0">
              <a:spcBef>
                <a:spcPts val="0"/>
              </a:spcBef>
              <a:spcAft>
                <a:spcPts val="0"/>
              </a:spcAft>
              <a:buNone/>
            </a:pPr>
            <a:r>
              <a:rPr lang="en-US" sz="1800">
                <a:solidFill>
                  <a:srgbClr val="ED4E33"/>
                </a:solidFill>
                <a:highlight>
                  <a:srgbClr val="FFFFFF"/>
                </a:highlight>
                <a:latin typeface="Georgia"/>
                <a:ea typeface="Georgia"/>
                <a:cs typeface="Georgia"/>
                <a:sym typeface="Georgia"/>
              </a:rPr>
              <a:t>			9am - 12pm and 1pm - 4pm</a:t>
            </a:r>
          </a:p>
          <a:p>
            <a:pPr indent="0" lvl="0" marL="0">
              <a:spcBef>
                <a:spcPts val="0"/>
              </a:spcBef>
              <a:spcAft>
                <a:spcPts val="0"/>
              </a:spcAft>
              <a:buNone/>
            </a:pPr>
            <a:r>
              <a:t/>
            </a:r>
            <a:endParaRPr sz="600">
              <a:highlight>
                <a:srgbClr val="FFFFFF"/>
              </a:highlight>
              <a:latin typeface="Georgia"/>
              <a:ea typeface="Georgia"/>
              <a:cs typeface="Georgia"/>
              <a:sym typeface="Georgia"/>
            </a:endParaRPr>
          </a:p>
          <a:p>
            <a:pPr lvl="0">
              <a:spcBef>
                <a:spcPts val="0"/>
              </a:spcBef>
              <a:spcAft>
                <a:spcPts val="0"/>
              </a:spcAft>
              <a:buNone/>
            </a:pPr>
            <a:r>
              <a:rPr lang="en-US" sz="1800">
                <a:solidFill>
                  <a:srgbClr val="9DAD33"/>
                </a:solidFill>
                <a:highlight>
                  <a:srgbClr val="FFFFFF"/>
                </a:highlight>
                <a:latin typeface="Georgia"/>
                <a:ea typeface="Georgia"/>
                <a:cs typeface="Georgia"/>
                <a:sym typeface="Georgia"/>
              </a:rPr>
              <a:t>Phone: 510.642.2818</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Shape 104"/>
          <p:cNvPicPr preferRelativeResize="0"/>
          <p:nvPr>
            <p:ph idx="1" type="body"/>
          </p:nvPr>
        </p:nvPicPr>
        <p:blipFill rotWithShape="1">
          <a:blip r:embed="rId3">
            <a:alphaModFix/>
          </a:blip>
          <a:srcRect b="0" l="0" r="0" t="0"/>
          <a:stretch/>
        </p:blipFill>
        <p:spPr>
          <a:xfrm>
            <a:off x="0" y="0"/>
            <a:ext cx="10540313" cy="6920159"/>
          </a:xfrm>
          <a:prstGeom prst="rect">
            <a:avLst/>
          </a:prstGeom>
          <a:noFill/>
          <a:ln>
            <a:noFill/>
          </a:ln>
        </p:spPr>
      </p:pic>
      <p:pic>
        <p:nvPicPr>
          <p:cNvPr id="105" name="Shape 105"/>
          <p:cNvPicPr preferRelativeResize="0"/>
          <p:nvPr/>
        </p:nvPicPr>
        <p:blipFill rotWithShape="1">
          <a:blip r:embed="rId4">
            <a:alphaModFix/>
          </a:blip>
          <a:srcRect b="0" l="0" r="0" t="0"/>
          <a:stretch/>
        </p:blipFill>
        <p:spPr>
          <a:xfrm>
            <a:off x="7770539" y="1148849"/>
            <a:ext cx="4421459" cy="4421459"/>
          </a:xfrm>
          <a:prstGeom prst="rect">
            <a:avLst/>
          </a:prstGeom>
          <a:noFill/>
          <a:ln>
            <a:noFill/>
          </a:ln>
        </p:spPr>
      </p:pic>
      <p:sp>
        <p:nvSpPr>
          <p:cNvPr id="106" name="Shape 106"/>
          <p:cNvSpPr txBox="1"/>
          <p:nvPr/>
        </p:nvSpPr>
        <p:spPr>
          <a:xfrm>
            <a:off x="8316039" y="2944080"/>
            <a:ext cx="3330458" cy="83099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4800" u="none" cap="none" strike="noStrike">
                <a:solidFill>
                  <a:srgbClr val="003262"/>
                </a:solidFill>
                <a:latin typeface="Georgia"/>
                <a:ea typeface="Georgia"/>
                <a:cs typeface="Georgia"/>
                <a:sym typeface="Georgia"/>
              </a:rPr>
              <a:t>First year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Shape 111"/>
          <p:cNvPicPr preferRelativeResize="0"/>
          <p:nvPr/>
        </p:nvPicPr>
        <p:blipFill rotWithShape="1">
          <a:blip r:embed="rId3">
            <a:alphaModFix/>
          </a:blip>
          <a:srcRect b="72590" l="18181" r="21776" t="0"/>
          <a:stretch/>
        </p:blipFill>
        <p:spPr>
          <a:xfrm>
            <a:off x="517233" y="2309"/>
            <a:ext cx="6881092" cy="2377205"/>
          </a:xfrm>
          <a:prstGeom prst="rect">
            <a:avLst/>
          </a:prstGeom>
          <a:noFill/>
          <a:ln>
            <a:noFill/>
          </a:ln>
        </p:spPr>
      </p:pic>
      <p:pic>
        <p:nvPicPr>
          <p:cNvPr id="112" name="Shape 112"/>
          <p:cNvPicPr preferRelativeResize="0"/>
          <p:nvPr/>
        </p:nvPicPr>
        <p:blipFill rotWithShape="1">
          <a:blip r:embed="rId4">
            <a:alphaModFix/>
          </a:blip>
          <a:srcRect b="14654" l="0" r="27320" t="36221"/>
          <a:stretch/>
        </p:blipFill>
        <p:spPr>
          <a:xfrm>
            <a:off x="7479468" y="2309"/>
            <a:ext cx="4712531" cy="2167085"/>
          </a:xfrm>
          <a:prstGeom prst="rect">
            <a:avLst/>
          </a:prstGeom>
          <a:noFill/>
          <a:ln>
            <a:noFill/>
          </a:ln>
        </p:spPr>
      </p:pic>
      <p:sp>
        <p:nvSpPr>
          <p:cNvPr id="113" name="Shape 113"/>
          <p:cNvSpPr/>
          <p:nvPr/>
        </p:nvSpPr>
        <p:spPr>
          <a:xfrm>
            <a:off x="0" y="1279236"/>
            <a:ext cx="7509163" cy="692727"/>
          </a:xfrm>
          <a:prstGeom prst="rtTriangle">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14" name="Shape 114"/>
          <p:cNvSpPr/>
          <p:nvPr/>
        </p:nvSpPr>
        <p:spPr>
          <a:xfrm>
            <a:off x="0"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15" name="Shape 115"/>
          <p:cNvSpPr/>
          <p:nvPr/>
        </p:nvSpPr>
        <p:spPr>
          <a:xfrm>
            <a:off x="7398327" y="1350817"/>
            <a:ext cx="4793672" cy="621144"/>
          </a:xfrm>
          <a:prstGeom prst="triangle">
            <a:avLst>
              <a:gd fmla="val 100000" name="adj"/>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16" name="Shape 116"/>
          <p:cNvSpPr/>
          <p:nvPr/>
        </p:nvSpPr>
        <p:spPr>
          <a:xfrm>
            <a:off x="4793673"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17" name="Shape 117"/>
          <p:cNvSpPr txBox="1"/>
          <p:nvPr/>
        </p:nvSpPr>
        <p:spPr>
          <a:xfrm>
            <a:off x="716693" y="3551478"/>
            <a:ext cx="10886301" cy="212365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4800" u="none" cap="none" strike="noStrike">
                <a:solidFill>
                  <a:srgbClr val="003262"/>
                </a:solidFill>
                <a:latin typeface="Georgia"/>
                <a:ea typeface="Georgia"/>
                <a:cs typeface="Georgia"/>
                <a:sym typeface="Georgia"/>
              </a:rPr>
              <a:t>Complete your Arrival Confirmation </a:t>
            </a:r>
          </a:p>
          <a:p>
            <a:pPr indent="-914400" lvl="0" marL="914400" marR="0" rtl="0" algn="ctr">
              <a:spcBef>
                <a:spcPts val="0"/>
              </a:spcBef>
              <a:buClr>
                <a:schemeClr val="dk1"/>
              </a:buClr>
              <a:buFont typeface="Calibri"/>
              <a:buNone/>
            </a:pPr>
            <a:r>
              <a:t/>
            </a:r>
            <a:endParaRPr b="0" i="0" sz="4800" u="none" cap="none" strike="noStrike">
              <a:solidFill>
                <a:srgbClr val="003262"/>
              </a:solidFill>
              <a:latin typeface="Georgia"/>
              <a:ea typeface="Georgia"/>
              <a:cs typeface="Georgia"/>
              <a:sym typeface="Georgia"/>
            </a:endParaRPr>
          </a:p>
          <a:p>
            <a:pPr indent="0" lvl="0" marL="0" marR="0" rtl="0" algn="ctr">
              <a:spcBef>
                <a:spcPts val="0"/>
              </a:spcBef>
              <a:buNone/>
            </a:pPr>
            <a:r>
              <a:t/>
            </a:r>
            <a:endParaRPr b="0" i="0" sz="3600" u="none" cap="none" strike="noStrike">
              <a:solidFill>
                <a:srgbClr val="003262"/>
              </a:solidFill>
              <a:latin typeface="Georgia"/>
              <a:ea typeface="Georgia"/>
              <a:cs typeface="Georgia"/>
              <a:sym typeface="Georgia"/>
            </a:endParaRPr>
          </a:p>
        </p:txBody>
      </p:sp>
      <p:pic>
        <p:nvPicPr>
          <p:cNvPr id="118" name="Shape 118"/>
          <p:cNvPicPr preferRelativeResize="0"/>
          <p:nvPr/>
        </p:nvPicPr>
        <p:blipFill rotWithShape="1">
          <a:blip r:embed="rId5">
            <a:alphaModFix/>
          </a:blip>
          <a:srcRect b="0" l="0" r="0" t="0"/>
          <a:stretch/>
        </p:blipFill>
        <p:spPr>
          <a:xfrm>
            <a:off x="11861800" y="101600"/>
            <a:ext cx="228600" cy="2286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nvSpPr>
        <p:spPr>
          <a:xfrm>
            <a:off x="6528487" y="3346485"/>
            <a:ext cx="5663512" cy="523219"/>
          </a:xfrm>
          <a:prstGeom prst="rect">
            <a:avLst/>
          </a:prstGeom>
          <a:solidFill>
            <a:srgbClr val="00B2A5"/>
          </a:solidFill>
          <a:ln>
            <a:noFill/>
          </a:ln>
        </p:spPr>
        <p:txBody>
          <a:bodyPr anchorCtr="0" anchor="t" bIns="45700" lIns="91425" rIns="91425" tIns="45700">
            <a:noAutofit/>
          </a:bodyPr>
          <a:lstStyle/>
          <a:p>
            <a:pPr indent="0" lvl="0" marL="0" marR="0" rtl="0" algn="ctr">
              <a:spcBef>
                <a:spcPts val="0"/>
              </a:spcBef>
              <a:buSzPct val="25000"/>
              <a:buNone/>
            </a:pPr>
            <a:r>
              <a:rPr b="0" i="1" lang="en-US" sz="1400" u="none" cap="none" strike="noStrike">
                <a:solidFill>
                  <a:schemeClr val="lt1"/>
                </a:solidFill>
                <a:latin typeface="Lucida Sans"/>
                <a:ea typeface="Lucida Sans"/>
                <a:cs typeface="Lucida Sans"/>
                <a:sym typeface="Lucida Sans"/>
              </a:rPr>
              <a:t>Temporary addresses are ok. </a:t>
            </a:r>
            <a:br>
              <a:rPr b="0" i="1" lang="en-US" sz="1400" u="none" cap="none" strike="noStrike">
                <a:solidFill>
                  <a:schemeClr val="lt1"/>
                </a:solidFill>
                <a:latin typeface="Lucida Sans"/>
                <a:ea typeface="Lucida Sans"/>
                <a:cs typeface="Lucida Sans"/>
                <a:sym typeface="Lucida Sans"/>
              </a:rPr>
            </a:br>
            <a:r>
              <a:rPr b="0" i="1" lang="en-US" sz="1400" u="none" cap="none" strike="noStrike">
                <a:solidFill>
                  <a:schemeClr val="lt1"/>
                </a:solidFill>
                <a:latin typeface="Lucida Sans"/>
                <a:ea typeface="Lucida Sans"/>
                <a:cs typeface="Lucida Sans"/>
                <a:sym typeface="Lucida Sans"/>
              </a:rPr>
              <a:t>Remember to update again when you find permanent housing.</a:t>
            </a:r>
          </a:p>
        </p:txBody>
      </p:sp>
      <p:sp>
        <p:nvSpPr>
          <p:cNvPr id="124" name="Shape 124"/>
          <p:cNvSpPr txBox="1"/>
          <p:nvPr/>
        </p:nvSpPr>
        <p:spPr>
          <a:xfrm>
            <a:off x="6652053" y="4021510"/>
            <a:ext cx="5663512" cy="83099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2400" u="none" cap="none" strike="noStrike">
                <a:solidFill>
                  <a:srgbClr val="003262"/>
                </a:solidFill>
                <a:latin typeface="Lucida Sans"/>
                <a:ea typeface="Lucida Sans"/>
                <a:cs typeface="Lucida Sans"/>
                <a:sym typeface="Lucida Sans"/>
              </a:rPr>
              <a:t>If you move or change your email, make these updates within 10 days. </a:t>
            </a:r>
          </a:p>
        </p:txBody>
      </p:sp>
      <p:pic>
        <p:nvPicPr>
          <p:cNvPr id="125" name="Shape 125"/>
          <p:cNvPicPr preferRelativeResize="0"/>
          <p:nvPr/>
        </p:nvPicPr>
        <p:blipFill rotWithShape="1">
          <a:blip r:embed="rId3">
            <a:alphaModFix/>
          </a:blip>
          <a:srcRect b="0" l="0" r="0" t="0"/>
          <a:stretch/>
        </p:blipFill>
        <p:spPr>
          <a:xfrm>
            <a:off x="127686" y="241121"/>
            <a:ext cx="6400799" cy="6425183"/>
          </a:xfrm>
          <a:prstGeom prst="rect">
            <a:avLst/>
          </a:prstGeom>
          <a:noFill/>
          <a:ln>
            <a:noFill/>
          </a:ln>
        </p:spPr>
      </p:pic>
      <p:sp>
        <p:nvSpPr>
          <p:cNvPr id="126" name="Shape 126"/>
          <p:cNvSpPr/>
          <p:nvPr/>
        </p:nvSpPr>
        <p:spPr>
          <a:xfrm>
            <a:off x="6528475" y="1834596"/>
            <a:ext cx="5663400" cy="686700"/>
          </a:xfrm>
          <a:prstGeom prst="rect">
            <a:avLst/>
          </a:prstGeom>
          <a:noFill/>
          <a:ln>
            <a:noFill/>
          </a:ln>
        </p:spPr>
        <p:txBody>
          <a:bodyPr anchorCtr="0" anchor="t" bIns="45700" lIns="91425" rIns="91425" tIns="45700">
            <a:noAutofit/>
          </a:bodyPr>
          <a:lstStyle/>
          <a:p>
            <a:pPr indent="-514350" lvl="0" marL="514350" marR="0" rtl="0" algn="ctr">
              <a:lnSpc>
                <a:spcPct val="150000"/>
              </a:lnSpc>
              <a:spcBef>
                <a:spcPts val="0"/>
              </a:spcBef>
              <a:buClr>
                <a:srgbClr val="003262"/>
              </a:buClr>
              <a:buSzPct val="100000"/>
              <a:buFont typeface="Georgia"/>
              <a:buAutoNum type="arabicPeriod"/>
            </a:pPr>
            <a:r>
              <a:rPr b="0" i="0" lang="en-US" sz="3200" u="none" cap="none" strike="noStrike">
                <a:solidFill>
                  <a:srgbClr val="003262"/>
                </a:solidFill>
                <a:latin typeface="Georgia"/>
                <a:ea typeface="Georgia"/>
                <a:cs typeface="Georgia"/>
                <a:sym typeface="Georgia"/>
              </a:rPr>
              <a:t>Upload your I-94</a:t>
            </a:r>
          </a:p>
        </p:txBody>
      </p:sp>
      <p:sp>
        <p:nvSpPr>
          <p:cNvPr id="127" name="Shape 127"/>
          <p:cNvSpPr txBox="1"/>
          <p:nvPr/>
        </p:nvSpPr>
        <p:spPr>
          <a:xfrm>
            <a:off x="6528487" y="819025"/>
            <a:ext cx="5663512" cy="584774"/>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3200" u="none" cap="none" strike="noStrike">
                <a:solidFill>
                  <a:srgbClr val="003262"/>
                </a:solidFill>
                <a:latin typeface="Georgia"/>
                <a:ea typeface="Georgia"/>
                <a:cs typeface="Georgia"/>
                <a:sym typeface="Georgia"/>
              </a:rPr>
              <a:t>Go to </a:t>
            </a:r>
            <a:r>
              <a:rPr b="0" i="0" lang="en-US" sz="3200" u="sng" cap="none" strike="noStrike">
                <a:solidFill>
                  <a:schemeClr val="hlink"/>
                </a:solidFill>
                <a:latin typeface="Georgia"/>
                <a:ea typeface="Georgia"/>
                <a:cs typeface="Georgia"/>
                <a:sym typeface="Georgia"/>
                <a:hlinkClick r:id="rId4"/>
              </a:rPr>
              <a:t>calcentral.berkeley.edu</a:t>
            </a:r>
          </a:p>
        </p:txBody>
      </p:sp>
      <p:sp>
        <p:nvSpPr>
          <p:cNvPr id="128" name="Shape 128"/>
          <p:cNvSpPr/>
          <p:nvPr/>
        </p:nvSpPr>
        <p:spPr>
          <a:xfrm>
            <a:off x="6528537" y="2521296"/>
            <a:ext cx="5663400" cy="686700"/>
          </a:xfrm>
          <a:prstGeom prst="rect">
            <a:avLst/>
          </a:prstGeom>
          <a:noFill/>
          <a:ln>
            <a:noFill/>
          </a:ln>
        </p:spPr>
        <p:txBody>
          <a:bodyPr anchorCtr="0" anchor="t" bIns="45700" lIns="91425" rIns="91425" tIns="45700">
            <a:noAutofit/>
          </a:bodyPr>
          <a:lstStyle/>
          <a:p>
            <a:pPr lvl="0" marR="0" rtl="0" algn="ctr">
              <a:lnSpc>
                <a:spcPct val="150000"/>
              </a:lnSpc>
              <a:spcBef>
                <a:spcPts val="0"/>
              </a:spcBef>
              <a:buNone/>
            </a:pPr>
            <a:r>
              <a:rPr lang="en-US" sz="3200">
                <a:solidFill>
                  <a:srgbClr val="003262"/>
                </a:solidFill>
                <a:latin typeface="Georgia"/>
                <a:ea typeface="Georgia"/>
                <a:cs typeface="Georgia"/>
                <a:sym typeface="Georgia"/>
              </a:rPr>
              <a:t>2.   </a:t>
            </a:r>
            <a:r>
              <a:rPr b="0" i="0" lang="en-US" sz="3200" u="none" cap="none" strike="noStrike">
                <a:solidFill>
                  <a:srgbClr val="003262"/>
                </a:solidFill>
                <a:latin typeface="Georgia"/>
                <a:ea typeface="Georgia"/>
                <a:cs typeface="Georgia"/>
                <a:sym typeface="Georgia"/>
              </a:rPr>
              <a:t>Update your Address </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Shape 133"/>
          <p:cNvPicPr preferRelativeResize="0"/>
          <p:nvPr/>
        </p:nvPicPr>
        <p:blipFill rotWithShape="1">
          <a:blip r:embed="rId3">
            <a:alphaModFix/>
          </a:blip>
          <a:srcRect b="29618" l="126" r="34625" t="39023"/>
          <a:stretch/>
        </p:blipFill>
        <p:spPr>
          <a:xfrm>
            <a:off x="0" y="0"/>
            <a:ext cx="7370618" cy="2355272"/>
          </a:xfrm>
          <a:prstGeom prst="rect">
            <a:avLst/>
          </a:prstGeom>
          <a:noFill/>
          <a:ln>
            <a:noFill/>
          </a:ln>
        </p:spPr>
      </p:pic>
      <p:pic>
        <p:nvPicPr>
          <p:cNvPr id="134" name="Shape 134"/>
          <p:cNvPicPr preferRelativeResize="0"/>
          <p:nvPr/>
        </p:nvPicPr>
        <p:blipFill rotWithShape="1">
          <a:blip r:embed="rId4">
            <a:alphaModFix/>
          </a:blip>
          <a:srcRect b="6214" l="48833" r="111" t="61366"/>
          <a:stretch/>
        </p:blipFill>
        <p:spPr>
          <a:xfrm>
            <a:off x="7509164" y="-10391"/>
            <a:ext cx="4682836" cy="1982353"/>
          </a:xfrm>
          <a:prstGeom prst="rect">
            <a:avLst/>
          </a:prstGeom>
          <a:noFill/>
          <a:ln>
            <a:noFill/>
          </a:ln>
        </p:spPr>
      </p:pic>
      <p:sp>
        <p:nvSpPr>
          <p:cNvPr id="135" name="Shape 135"/>
          <p:cNvSpPr txBox="1"/>
          <p:nvPr/>
        </p:nvSpPr>
        <p:spPr>
          <a:xfrm>
            <a:off x="3685308" y="3179617"/>
            <a:ext cx="5491016" cy="83099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4800" u="none" cap="none" strike="noStrike">
                <a:solidFill>
                  <a:srgbClr val="003262"/>
                </a:solidFill>
                <a:latin typeface="Georgia"/>
                <a:ea typeface="Georgia"/>
                <a:cs typeface="Georgia"/>
                <a:sym typeface="Georgia"/>
              </a:rPr>
              <a:t>Enroll Full Time</a:t>
            </a:r>
          </a:p>
        </p:txBody>
      </p:sp>
      <p:sp>
        <p:nvSpPr>
          <p:cNvPr id="136" name="Shape 136"/>
          <p:cNvSpPr/>
          <p:nvPr/>
        </p:nvSpPr>
        <p:spPr>
          <a:xfrm>
            <a:off x="0"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37" name="Shape 137"/>
          <p:cNvSpPr/>
          <p:nvPr/>
        </p:nvSpPr>
        <p:spPr>
          <a:xfrm>
            <a:off x="7398327" y="1350817"/>
            <a:ext cx="4793672" cy="621144"/>
          </a:xfrm>
          <a:prstGeom prst="triangle">
            <a:avLst>
              <a:gd fmla="val 100000" name="adj"/>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38" name="Shape 138"/>
          <p:cNvSpPr/>
          <p:nvPr/>
        </p:nvSpPr>
        <p:spPr>
          <a:xfrm>
            <a:off x="0" y="1279236"/>
            <a:ext cx="7509163" cy="692727"/>
          </a:xfrm>
          <a:prstGeom prst="rtTriangle">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39" name="Shape 139"/>
          <p:cNvSpPr/>
          <p:nvPr/>
        </p:nvSpPr>
        <p:spPr>
          <a:xfrm>
            <a:off x="4793673" y="1971963"/>
            <a:ext cx="7398327" cy="586510"/>
          </a:xfrm>
          <a:prstGeom prst="rect">
            <a:avLst/>
          </a:pr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Shape 144"/>
          <p:cNvPicPr preferRelativeResize="0"/>
          <p:nvPr/>
        </p:nvPicPr>
        <p:blipFill rotWithShape="1">
          <a:blip r:embed="rId3">
            <a:alphaModFix/>
          </a:blip>
          <a:srcRect b="0" l="0" r="5606" t="0"/>
          <a:stretch/>
        </p:blipFill>
        <p:spPr>
          <a:xfrm>
            <a:off x="8259274" y="1058600"/>
            <a:ext cx="3932700" cy="4820700"/>
          </a:xfrm>
          <a:prstGeom prst="rect">
            <a:avLst/>
          </a:prstGeom>
          <a:noFill/>
          <a:ln>
            <a:noFill/>
          </a:ln>
        </p:spPr>
      </p:pic>
      <p:pic>
        <p:nvPicPr>
          <p:cNvPr id="145" name="Shape 145"/>
          <p:cNvPicPr preferRelativeResize="0"/>
          <p:nvPr/>
        </p:nvPicPr>
        <p:blipFill rotWithShape="1">
          <a:blip r:embed="rId4">
            <a:alphaModFix/>
          </a:blip>
          <a:srcRect b="0" l="0" r="0" t="0"/>
          <a:stretch/>
        </p:blipFill>
        <p:spPr>
          <a:xfrm>
            <a:off x="8529690" y="1733188"/>
            <a:ext cx="3625610" cy="3625610"/>
          </a:xfrm>
          <a:prstGeom prst="rect">
            <a:avLst/>
          </a:prstGeom>
          <a:noFill/>
          <a:ln>
            <a:noFill/>
          </a:ln>
        </p:spPr>
      </p:pic>
      <p:sp>
        <p:nvSpPr>
          <p:cNvPr id="146" name="Shape 146"/>
          <p:cNvSpPr/>
          <p:nvPr/>
        </p:nvSpPr>
        <p:spPr>
          <a:xfrm>
            <a:off x="3934880" y="2905780"/>
            <a:ext cx="4386713" cy="132343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1" lang="en-US" sz="1800">
                <a:solidFill>
                  <a:schemeClr val="lt1"/>
                </a:solidFill>
                <a:latin typeface="Lucida Sans"/>
                <a:ea typeface="Lucida Sans"/>
                <a:cs typeface="Lucida Sans"/>
                <a:sym typeface="Lucida Sans"/>
              </a:rPr>
              <a:t>Most academic departments require </a:t>
            </a:r>
          </a:p>
          <a:p>
            <a:pPr indent="0" lvl="0" marL="0" marR="0" rtl="0" algn="ctr">
              <a:spcBef>
                <a:spcPts val="0"/>
              </a:spcBef>
              <a:buSzPct val="25000"/>
              <a:buNone/>
            </a:pPr>
            <a:r>
              <a:rPr b="1" i="1" lang="en-US" sz="4400">
                <a:solidFill>
                  <a:schemeClr val="lt1"/>
                </a:solidFill>
                <a:latin typeface="Lucida Sans"/>
                <a:ea typeface="Lucida Sans"/>
                <a:cs typeface="Lucida Sans"/>
                <a:sym typeface="Lucida Sans"/>
              </a:rPr>
              <a:t>12 </a:t>
            </a:r>
            <a:br>
              <a:rPr b="1" i="1" lang="en-US" sz="2400">
                <a:solidFill>
                  <a:schemeClr val="lt1"/>
                </a:solidFill>
                <a:latin typeface="Lucida Sans"/>
                <a:ea typeface="Lucida Sans"/>
                <a:cs typeface="Lucida Sans"/>
                <a:sym typeface="Lucida Sans"/>
              </a:rPr>
            </a:br>
            <a:r>
              <a:rPr i="1" lang="en-US" sz="1800">
                <a:solidFill>
                  <a:schemeClr val="lt1"/>
                </a:solidFill>
                <a:latin typeface="Lucida Sans"/>
                <a:ea typeface="Lucida Sans"/>
                <a:cs typeface="Lucida Sans"/>
                <a:sym typeface="Lucida Sans"/>
              </a:rPr>
              <a:t>units each semester.</a:t>
            </a:r>
          </a:p>
        </p:txBody>
      </p:sp>
      <p:pic>
        <p:nvPicPr>
          <p:cNvPr id="147" name="Shape 147"/>
          <p:cNvPicPr preferRelativeResize="0"/>
          <p:nvPr/>
        </p:nvPicPr>
        <p:blipFill rotWithShape="1">
          <a:blip r:embed="rId5">
            <a:alphaModFix/>
          </a:blip>
          <a:srcRect b="0" l="0" r="0" t="0"/>
          <a:stretch/>
        </p:blipFill>
        <p:spPr>
          <a:xfrm>
            <a:off x="4027951" y="1048003"/>
            <a:ext cx="4184780" cy="4841892"/>
          </a:xfrm>
          <a:prstGeom prst="rect">
            <a:avLst/>
          </a:prstGeom>
          <a:noFill/>
          <a:ln>
            <a:noFill/>
          </a:ln>
        </p:spPr>
      </p:pic>
      <p:sp>
        <p:nvSpPr>
          <p:cNvPr id="148" name="Shape 148"/>
          <p:cNvSpPr/>
          <p:nvPr/>
        </p:nvSpPr>
        <p:spPr>
          <a:xfrm>
            <a:off x="4027951" y="2868936"/>
            <a:ext cx="4200569" cy="132343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1" lang="en-US" sz="1800">
                <a:solidFill>
                  <a:schemeClr val="lt1"/>
                </a:solidFill>
                <a:latin typeface="Lucida Sans"/>
                <a:ea typeface="Lucida Sans"/>
                <a:cs typeface="Lucida Sans"/>
                <a:sym typeface="Lucida Sans"/>
              </a:rPr>
              <a:t>Most academic departments require </a:t>
            </a:r>
            <a:r>
              <a:rPr b="1" i="1" lang="en-US" sz="4400">
                <a:solidFill>
                  <a:schemeClr val="lt1"/>
                </a:solidFill>
                <a:latin typeface="Lucida Sans"/>
                <a:ea typeface="Lucida Sans"/>
                <a:cs typeface="Lucida Sans"/>
                <a:sym typeface="Lucida Sans"/>
              </a:rPr>
              <a:t>12 </a:t>
            </a:r>
            <a:br>
              <a:rPr b="1" i="1" lang="en-US" sz="2400">
                <a:solidFill>
                  <a:schemeClr val="lt1"/>
                </a:solidFill>
                <a:latin typeface="Lucida Sans"/>
                <a:ea typeface="Lucida Sans"/>
                <a:cs typeface="Lucida Sans"/>
                <a:sym typeface="Lucida Sans"/>
              </a:rPr>
            </a:br>
            <a:r>
              <a:rPr i="1" lang="en-US" sz="1800">
                <a:solidFill>
                  <a:schemeClr val="lt1"/>
                </a:solidFill>
                <a:latin typeface="Lucida Sans"/>
                <a:ea typeface="Lucida Sans"/>
                <a:cs typeface="Lucida Sans"/>
                <a:sym typeface="Lucida Sans"/>
              </a:rPr>
              <a:t>units each semester.</a:t>
            </a:r>
          </a:p>
        </p:txBody>
      </p:sp>
      <p:pic>
        <p:nvPicPr>
          <p:cNvPr id="149" name="Shape 149"/>
          <p:cNvPicPr preferRelativeResize="0"/>
          <p:nvPr/>
        </p:nvPicPr>
        <p:blipFill rotWithShape="1">
          <a:blip r:embed="rId6">
            <a:alphaModFix/>
          </a:blip>
          <a:srcRect b="0" l="4906" r="0" t="0"/>
          <a:stretch/>
        </p:blipFill>
        <p:spPr>
          <a:xfrm>
            <a:off x="0" y="1048000"/>
            <a:ext cx="3981300" cy="4844400"/>
          </a:xfrm>
          <a:prstGeom prst="rect">
            <a:avLst/>
          </a:prstGeom>
          <a:noFill/>
          <a:ln>
            <a:noFill/>
          </a:ln>
        </p:spPr>
      </p:pic>
      <p:sp>
        <p:nvSpPr>
          <p:cNvPr id="150" name="Shape 150"/>
          <p:cNvSpPr txBox="1"/>
          <p:nvPr/>
        </p:nvSpPr>
        <p:spPr>
          <a:xfrm>
            <a:off x="261827" y="2059039"/>
            <a:ext cx="3252360" cy="156966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2400">
                <a:solidFill>
                  <a:srgbClr val="003262"/>
                </a:solidFill>
                <a:latin typeface="Lucida Sans"/>
                <a:ea typeface="Lucida Sans"/>
                <a:cs typeface="Lucida Sans"/>
                <a:sym typeface="Lucida Sans"/>
              </a:rPr>
              <a:t>Full time enrollment is determined by your academic department. </a:t>
            </a:r>
          </a:p>
        </p:txBody>
      </p:sp>
      <p:sp>
        <p:nvSpPr>
          <p:cNvPr id="151" name="Shape 151"/>
          <p:cNvSpPr txBox="1"/>
          <p:nvPr/>
        </p:nvSpPr>
        <p:spPr>
          <a:xfrm>
            <a:off x="404692" y="3864150"/>
            <a:ext cx="2966629" cy="120032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1" lang="en-US" sz="1600">
                <a:solidFill>
                  <a:schemeClr val="lt1"/>
                </a:solidFill>
                <a:latin typeface="Lucida Sans"/>
                <a:ea typeface="Lucida Sans"/>
                <a:cs typeface="Lucida Sans"/>
                <a:sym typeface="Lucida Sans"/>
              </a:rPr>
              <a:t>College of Letters &amp; Science requires</a:t>
            </a:r>
            <a:br>
              <a:rPr i="1" lang="en-US" sz="1600">
                <a:solidFill>
                  <a:schemeClr val="lt1"/>
                </a:solidFill>
                <a:latin typeface="Lucida Sans"/>
                <a:ea typeface="Lucida Sans"/>
                <a:cs typeface="Lucida Sans"/>
                <a:sym typeface="Lucida Sans"/>
              </a:rPr>
            </a:br>
            <a:r>
              <a:rPr b="1" i="1" lang="en-US" sz="4000">
                <a:solidFill>
                  <a:schemeClr val="lt1"/>
                </a:solidFill>
                <a:latin typeface="Lucida Sans"/>
                <a:ea typeface="Lucida Sans"/>
                <a:cs typeface="Lucida Sans"/>
                <a:sym typeface="Lucida Sans"/>
              </a:rPr>
              <a:t>13</a:t>
            </a:r>
            <a:r>
              <a:rPr i="1" lang="en-US" sz="1600">
                <a:solidFill>
                  <a:schemeClr val="lt1"/>
                </a:solidFill>
                <a:latin typeface="Lucida Sans"/>
                <a:ea typeface="Lucida Sans"/>
                <a:cs typeface="Lucida Sans"/>
                <a:sym typeface="Lucida Sans"/>
              </a:rPr>
              <a:t>units</a:t>
            </a:r>
          </a:p>
        </p:txBody>
      </p:sp>
      <p:sp>
        <p:nvSpPr>
          <p:cNvPr id="152" name="Shape 152"/>
          <p:cNvSpPr txBox="1"/>
          <p:nvPr/>
        </p:nvSpPr>
        <p:spPr>
          <a:xfrm>
            <a:off x="8742288" y="3299823"/>
            <a:ext cx="3252360" cy="46166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2400">
                <a:solidFill>
                  <a:srgbClr val="003262"/>
                </a:solidFill>
                <a:latin typeface="Lucida Sans"/>
                <a:ea typeface="Lucida Sans"/>
                <a:cs typeface="Lucida Sans"/>
                <a:sym typeface="Lucida Sans"/>
              </a:rPr>
              <a:t>Summer ?</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838200" y="365125"/>
            <a:ext cx="10515600" cy="3106200"/>
          </a:xfrm>
          <a:prstGeom prst="rect">
            <a:avLst/>
          </a:prstGeom>
        </p:spPr>
        <p:txBody>
          <a:bodyPr anchorCtr="0" anchor="ctr" bIns="91425" lIns="91425" rIns="91425" tIns="91425">
            <a:noAutofit/>
          </a:bodyPr>
          <a:lstStyle/>
          <a:p>
            <a:pPr indent="-533400" lvl="0" marL="457200" rtl="0" algn="ctr">
              <a:lnSpc>
                <a:spcPct val="100000"/>
              </a:lnSpc>
              <a:spcBef>
                <a:spcPts val="0"/>
              </a:spcBef>
              <a:buClr>
                <a:srgbClr val="003262"/>
              </a:buClr>
              <a:buSzPct val="100000"/>
              <a:buFont typeface="Georgia"/>
              <a:buAutoNum type="arabicPeriod"/>
            </a:pPr>
            <a:r>
              <a:rPr lang="en-US" sz="4800">
                <a:solidFill>
                  <a:srgbClr val="003262"/>
                </a:solidFill>
                <a:latin typeface="Georgia"/>
                <a:ea typeface="Georgia"/>
                <a:cs typeface="Georgia"/>
                <a:sym typeface="Georgia"/>
              </a:rPr>
              <a:t>Go to kahoot.it</a:t>
            </a:r>
          </a:p>
          <a:p>
            <a:pPr indent="-533400" lvl="0" marL="457200" rtl="0" algn="ctr">
              <a:lnSpc>
                <a:spcPct val="100000"/>
              </a:lnSpc>
              <a:spcBef>
                <a:spcPts val="0"/>
              </a:spcBef>
              <a:buClr>
                <a:srgbClr val="003262"/>
              </a:buClr>
              <a:buSzPct val="100000"/>
              <a:buFont typeface="Georgia"/>
              <a:buAutoNum type="arabicPeriod"/>
            </a:pPr>
            <a:r>
              <a:rPr lang="en-US" sz="4800">
                <a:solidFill>
                  <a:srgbClr val="003262"/>
                </a:solidFill>
                <a:latin typeface="Georgia"/>
                <a:ea typeface="Georgia"/>
                <a:cs typeface="Georgia"/>
                <a:sym typeface="Georgia"/>
              </a:rPr>
              <a:t>Input Game PIN</a:t>
            </a:r>
          </a:p>
        </p:txBody>
      </p:sp>
      <p:pic>
        <p:nvPicPr>
          <p:cNvPr id="159" name="Shape 159"/>
          <p:cNvPicPr preferRelativeResize="0"/>
          <p:nvPr/>
        </p:nvPicPr>
        <p:blipFill>
          <a:blip r:embed="rId3">
            <a:alphaModFix/>
          </a:blip>
          <a:stretch>
            <a:fillRect/>
          </a:stretch>
        </p:blipFill>
        <p:spPr>
          <a:xfrm>
            <a:off x="10134600" y="4819650"/>
            <a:ext cx="2057400" cy="2038350"/>
          </a:xfrm>
          <a:prstGeom prst="rect">
            <a:avLst/>
          </a:prstGeom>
          <a:noFill/>
          <a:ln>
            <a:noFill/>
          </a:ln>
        </p:spPr>
      </p:pic>
      <p:pic>
        <p:nvPicPr>
          <p:cNvPr id="160" name="Shape 160"/>
          <p:cNvPicPr preferRelativeResize="0"/>
          <p:nvPr/>
        </p:nvPicPr>
        <p:blipFill>
          <a:blip r:embed="rId4">
            <a:alphaModFix/>
          </a:blip>
          <a:stretch>
            <a:fillRect/>
          </a:stretch>
        </p:blipFill>
        <p:spPr>
          <a:xfrm>
            <a:off x="3783000" y="3588125"/>
            <a:ext cx="6539750" cy="3269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Shape 165"/>
          <p:cNvPicPr preferRelativeResize="0"/>
          <p:nvPr/>
        </p:nvPicPr>
        <p:blipFill rotWithShape="1">
          <a:blip r:embed="rId3">
            <a:alphaModFix/>
          </a:blip>
          <a:srcRect b="0" l="0" r="0" t="0"/>
          <a:stretch/>
        </p:blipFill>
        <p:spPr>
          <a:xfrm>
            <a:off x="0" y="0"/>
            <a:ext cx="10286999" cy="6858000"/>
          </a:xfrm>
          <a:prstGeom prst="rect">
            <a:avLst/>
          </a:prstGeom>
          <a:noFill/>
          <a:ln>
            <a:noFill/>
          </a:ln>
        </p:spPr>
      </p:pic>
      <p:pic>
        <p:nvPicPr>
          <p:cNvPr id="166" name="Shape 166"/>
          <p:cNvPicPr preferRelativeResize="0"/>
          <p:nvPr/>
        </p:nvPicPr>
        <p:blipFill rotWithShape="1">
          <a:blip r:embed="rId4">
            <a:alphaModFix/>
          </a:blip>
          <a:srcRect b="0" l="0" r="0" t="0"/>
          <a:stretch/>
        </p:blipFill>
        <p:spPr>
          <a:xfrm>
            <a:off x="7463281" y="1064640"/>
            <a:ext cx="4728719" cy="4728719"/>
          </a:xfrm>
          <a:prstGeom prst="rect">
            <a:avLst/>
          </a:prstGeom>
          <a:noFill/>
          <a:ln>
            <a:noFill/>
          </a:ln>
        </p:spPr>
      </p:pic>
      <p:sp>
        <p:nvSpPr>
          <p:cNvPr id="167" name="Shape 167"/>
          <p:cNvSpPr txBox="1"/>
          <p:nvPr/>
        </p:nvSpPr>
        <p:spPr>
          <a:xfrm>
            <a:off x="8162410" y="2644168"/>
            <a:ext cx="3330458" cy="156966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4800">
                <a:solidFill>
                  <a:srgbClr val="003262"/>
                </a:solidFill>
                <a:latin typeface="Georgia"/>
                <a:ea typeface="Georgia"/>
                <a:cs typeface="Georgia"/>
                <a:sym typeface="Georgia"/>
              </a:rPr>
              <a:t>Continuing Student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