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4.xml" ContentType="application/vnd.openxmlformats-officedocument.presentationml.notesSlide+xml"/>
  <Override PartName="/ppt/charts/chart19.xml" ContentType="application/vnd.openxmlformats-officedocument.drawingml.chart+xml"/>
  <Override PartName="/ppt/notesSlides/notesSlide5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theme/themeOverride5.xml" ContentType="application/vnd.openxmlformats-officedocument.themeOverride+xml"/>
  <Override PartName="/ppt/charts/chart26.xml" ContentType="application/vnd.openxmlformats-officedocument.drawingml.chart+xml"/>
  <Override PartName="/ppt/theme/themeOverride6.xml" ContentType="application/vnd.openxmlformats-officedocument.themeOverride+xml"/>
  <Override PartName="/ppt/charts/chart27.xml" ContentType="application/vnd.openxmlformats-officedocument.drawingml.chart+xml"/>
  <Override PartName="/ppt/theme/themeOverride7.xml" ContentType="application/vnd.openxmlformats-officedocument.themeOverride+xml"/>
  <Override PartName="/ppt/charts/chart28.xml" ContentType="application/vnd.openxmlformats-officedocument.drawingml.chart+xml"/>
  <Override PartName="/ppt/theme/themeOverride8.xml" ContentType="application/vnd.openxmlformats-officedocument.themeOverr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09" r:id="rId2"/>
    <p:sldId id="304" r:id="rId3"/>
    <p:sldId id="305" r:id="rId4"/>
    <p:sldId id="306" r:id="rId5"/>
    <p:sldId id="307" r:id="rId6"/>
    <p:sldId id="308" r:id="rId7"/>
    <p:sldId id="316" r:id="rId8"/>
    <p:sldId id="318" r:id="rId9"/>
    <p:sldId id="319" r:id="rId10"/>
    <p:sldId id="317" r:id="rId11"/>
    <p:sldId id="312" r:id="rId12"/>
    <p:sldId id="320" r:id="rId13"/>
    <p:sldId id="294" r:id="rId14"/>
    <p:sldId id="260" r:id="rId15"/>
    <p:sldId id="261" r:id="rId16"/>
    <p:sldId id="263" r:id="rId17"/>
    <p:sldId id="301" r:id="rId18"/>
    <p:sldId id="302" r:id="rId19"/>
    <p:sldId id="265" r:id="rId20"/>
    <p:sldId id="267" r:id="rId21"/>
    <p:sldId id="269" r:id="rId22"/>
    <p:sldId id="268" r:id="rId23"/>
    <p:sldId id="270" r:id="rId24"/>
    <p:sldId id="299" r:id="rId25"/>
    <p:sldId id="314" r:id="rId26"/>
    <p:sldId id="300" r:id="rId27"/>
    <p:sldId id="315" r:id="rId28"/>
    <p:sldId id="296" r:id="rId29"/>
    <p:sldId id="297" r:id="rId30"/>
    <p:sldId id="303" r:id="rId31"/>
    <p:sldId id="277" r:id="rId32"/>
    <p:sldId id="291" r:id="rId33"/>
    <p:sldId id="280" r:id="rId34"/>
    <p:sldId id="292" r:id="rId35"/>
    <p:sldId id="313" r:id="rId36"/>
    <p:sldId id="283" r:id="rId37"/>
    <p:sldId id="295" r:id="rId38"/>
    <p:sldId id="284" r:id="rId39"/>
    <p:sldId id="285" r:id="rId40"/>
    <p:sldId id="286" r:id="rId41"/>
    <p:sldId id="293" r:id="rId42"/>
    <p:sldId id="310" r:id="rId43"/>
    <p:sldId id="321" r:id="rId44"/>
    <p:sldId id="311" r:id="rId45"/>
    <p:sldId id="322" r:id="rId46"/>
  </p:sldIdLst>
  <p:sldSz cx="9144000" cy="6858000" type="screen4x3"/>
  <p:notesSz cx="6858000" cy="9144000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10" autoAdjust="0"/>
  </p:normalViewPr>
  <p:slideViewPr>
    <p:cSldViewPr>
      <p:cViewPr varScale="1">
        <p:scale>
          <a:sx n="111" d="100"/>
          <a:sy n="111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7.xlsx"/><Relationship Id="rId1" Type="http://schemas.openxmlformats.org/officeDocument/2006/relationships/themeOverride" Target="../theme/themeOverride7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36962621051679"/>
          <c:y val="4.7581786651668539E-2"/>
          <c:w val="0.82959589103086251"/>
          <c:h val="0.833663292088488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Lbls>
            <c:dLbl>
              <c:idx val="0"/>
              <c:layout>
                <c:manualLayout>
                  <c:x val="-5.3214619724258602E-2"/>
                  <c:y val="-6.3151715410573683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2678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5584215766132686E-2"/>
                  <c:y val="-7.7036464191976003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2688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147011795939301E-2"/>
                  <c:y val="-0.10016521372328459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2785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511141279753824"/>
                  <c:y val="-5.6425759280089992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3069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609197888725448"/>
                  <c:y val="-7.3209408298169534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3419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3200" b="1" dirty="0"/>
                      <a:t>3775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Sheet1!$A$2:$A$7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2678</c:v>
                </c:pt>
                <c:pt idx="1">
                  <c:v>2688</c:v>
                </c:pt>
                <c:pt idx="2">
                  <c:v>2785</c:v>
                </c:pt>
                <c:pt idx="3">
                  <c:v>3069</c:v>
                </c:pt>
                <c:pt idx="4">
                  <c:v>3419</c:v>
                </c:pt>
                <c:pt idx="5">
                  <c:v>3775</c:v>
                </c:pt>
              </c:numCache>
            </c:numRef>
          </c:y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59180672"/>
        <c:axId val="163152640"/>
      </c:scatterChart>
      <c:valAx>
        <c:axId val="159180672"/>
        <c:scaling>
          <c:orientation val="minMax"/>
          <c:max val="2010"/>
          <c:min val="2005"/>
        </c:scaling>
        <c:delete val="0"/>
        <c:axPos val="b"/>
        <c:numFmt formatCode="General" sourceLinked="1"/>
        <c:majorTickMark val="out"/>
        <c:minorTickMark val="none"/>
        <c:tickLblPos val="nextTo"/>
        <c:crossAx val="163152640"/>
        <c:crosses val="autoZero"/>
        <c:crossBetween val="midCat"/>
      </c:valAx>
      <c:valAx>
        <c:axId val="163152640"/>
        <c:scaling>
          <c:orientation val="minMax"/>
          <c:min val="2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1806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707694761758489"/>
          <c:y val="0.37975712542974388"/>
          <c:w val="0.38363363363363362"/>
          <c:h val="0.645202020202020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1.9245315810481518E-2"/>
                  <c:y val="1.0472810616982736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On-Campus:</a:t>
                    </a:r>
                    <a:r>
                      <a:rPr lang="en-US" sz="3200" b="1" dirty="0"/>
                      <a:t>  </a:t>
                    </a:r>
                    <a:r>
                      <a:rPr lang="en-US" b="1" dirty="0"/>
                      <a:t>Undergraduate Residence Hall</a:t>
                    </a:r>
                    <a:r>
                      <a:rPr lang="en-US" dirty="0"/>
                      <a:t>
</a:t>
                    </a:r>
                    <a:r>
                      <a:rPr lang="en-US" sz="3200" b="1" dirty="0"/>
                      <a:t>27%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990083003109693"/>
                  <c:y val="-7.435935824923292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UC Family Housing </a:t>
                    </a:r>
                    <a:r>
                      <a:rPr lang="en-US" dirty="0"/>
                      <a:t>(University Village, Smythe-Fernwald Complex)
</a:t>
                    </a:r>
                    <a:r>
                      <a:rPr lang="en-US" sz="3600" b="1" dirty="0"/>
                      <a:t>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7154080891421109E-2"/>
                  <c:y val="1.163769378057889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International </a:t>
                    </a:r>
                    <a:r>
                      <a:rPr lang="en-US" sz="1400" b="1" dirty="0"/>
                      <a:t>House</a:t>
                    </a:r>
                    <a:r>
                      <a:rPr lang="en-US" sz="1400" dirty="0"/>
                      <a:t>
</a:t>
                    </a:r>
                    <a:r>
                      <a:rPr lang="en-US" sz="3600" b="1" dirty="0"/>
                      <a:t>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6737954310165997E-2"/>
                  <c:y val="-1.0802615285692619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Off-Campus:  </a:t>
                    </a:r>
                    <a:r>
                      <a:rPr lang="en-US" sz="1200" b="1" dirty="0"/>
                      <a:t>Private Apartment or House</a:t>
                    </a:r>
                    <a:r>
                      <a:rPr lang="en-US" sz="2400" b="1" dirty="0"/>
                      <a:t>
</a:t>
                    </a:r>
                    <a:r>
                      <a:rPr lang="en-US" sz="3200" b="1" dirty="0"/>
                      <a:t>58%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9762403568279261"/>
                  <c:y val="0.16084722638584578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On-Campus:</a:t>
                    </a:r>
                    <a:r>
                      <a:rPr lang="en-US" sz="3200" b="1" dirty="0"/>
                      <a:t>  </a:t>
                    </a:r>
                    <a:r>
                      <a:rPr lang="en-US" sz="1200" b="1" dirty="0"/>
                      <a:t>Undergraduate Upper Division Apartment Housing (Channing-Bodwidtch, Wada)</a:t>
                    </a:r>
                    <a:r>
                      <a:rPr lang="en-US" dirty="0"/>
                      <a:t>
</a:t>
                    </a:r>
                    <a:r>
                      <a:rPr lang="en-US" sz="3200" b="1" dirty="0"/>
                      <a:t>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0061206049150255E-2"/>
                  <c:y val="-1.672082362944068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Alternative Group </a:t>
                    </a:r>
                    <a:r>
                      <a:rPr lang="en-US" sz="2400" b="1" dirty="0" smtClean="0"/>
                      <a:t/>
                    </a:r>
                    <a:br>
                      <a:rPr lang="en-US" sz="2400" b="1" dirty="0" smtClean="0"/>
                    </a:br>
                    <a:r>
                      <a:rPr lang="en-US" b="1" dirty="0" smtClean="0"/>
                      <a:t>Housing</a:t>
                    </a:r>
                    <a:r>
                      <a:rPr lang="en-US" b="1" dirty="0"/>
                      <a:t>: Co-Ops, Fraternity, Sorority</a:t>
                    </a:r>
                    <a:r>
                      <a:rPr lang="en-US" dirty="0"/>
                      <a:t>
</a:t>
                    </a:r>
                    <a:r>
                      <a:rPr lang="en-US" sz="3200" b="1" dirty="0"/>
                      <a:t>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0.21714277691888564"/>
                  <c:y val="1.064774035698848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/>
                      <a:t>Off-Campus:  </a:t>
                    </a:r>
                    <a:r>
                      <a:rPr lang="en-US" sz="1800" b="1" dirty="0"/>
                      <a:t>With a Host or Family Member</a:t>
                    </a:r>
                    <a:r>
                      <a:rPr lang="en-US" dirty="0"/>
                      <a:t>
</a:t>
                    </a:r>
                    <a:r>
                      <a:rPr lang="en-US" sz="3200" b="1" dirty="0"/>
                      <a:t>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On-Campus:  Undergraduate Residence Hall</c:v>
                </c:pt>
                <c:pt idx="1">
                  <c:v>UC Family Housing (University Village, Smythe-Fernwald Complex)</c:v>
                </c:pt>
                <c:pt idx="2">
                  <c:v>Alternative Group Housing: International House</c:v>
                </c:pt>
                <c:pt idx="3">
                  <c:v>Off-Campus:  Private Apartment or House</c:v>
                </c:pt>
                <c:pt idx="4">
                  <c:v>On-Campus:  Undergraduate Upper Division Apartment Housing (Channing-Bodwidtch, Wada)</c:v>
                </c:pt>
                <c:pt idx="5">
                  <c:v>Alternative Group Housing: Co-Ops, Fraternity, Sorority</c:v>
                </c:pt>
                <c:pt idx="6">
                  <c:v>Jackson Graduate House or Manville Apartments</c:v>
                </c:pt>
                <c:pt idx="7">
                  <c:v>Off-Campus:  With a Host or Family Member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87</c:v>
                </c:pt>
                <c:pt idx="1">
                  <c:v>2</c:v>
                </c:pt>
                <c:pt idx="2">
                  <c:v>21</c:v>
                </c:pt>
                <c:pt idx="3">
                  <c:v>185</c:v>
                </c:pt>
                <c:pt idx="4">
                  <c:v>2</c:v>
                </c:pt>
                <c:pt idx="5">
                  <c:v>18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590526001682151"/>
          <c:y val="0.33577294546833159"/>
          <c:w val="0.38363363363363362"/>
          <c:h val="0.645202020202020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5.4768112322074104E-2"/>
                  <c:y val="0.19996915019950154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UC Family </a:t>
                    </a:r>
                    <a:r>
                      <a:rPr lang="en-US" sz="2000" b="1" dirty="0" smtClean="0"/>
                      <a:t>Housing</a:t>
                    </a:r>
                    <a:br>
                      <a:rPr lang="en-US" sz="2000" b="1" dirty="0" smtClean="0"/>
                    </a:br>
                    <a:r>
                      <a:rPr lang="en-US" sz="2000" b="1" dirty="0" smtClean="0"/>
                      <a:t> </a:t>
                    </a:r>
                    <a:r>
                      <a:rPr lang="en-US" dirty="0"/>
                      <a:t>(University Village, Smythe-Fernwald Complex)
</a:t>
                    </a:r>
                    <a:r>
                      <a:rPr lang="en-US" sz="3200" b="1" dirty="0"/>
                      <a:t>17%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0032934309596273E-2"/>
                  <c:y val="0.13828367320769164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International </a:t>
                    </a:r>
                    <a:r>
                      <a:rPr lang="en-US" sz="2000" b="1" dirty="0"/>
                      <a:t>House</a:t>
                    </a:r>
                    <a:r>
                      <a:rPr lang="en-US" dirty="0"/>
                      <a:t>
</a:t>
                    </a:r>
                    <a:r>
                      <a:rPr lang="en-US" sz="3200" b="1" dirty="0"/>
                      <a:t>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2356646072115111E-2"/>
                  <c:y val="-4.6561641060712776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/>
                      <a:t>Off-Campus:</a:t>
                    </a:r>
                    <a:r>
                      <a:rPr lang="en-US" sz="3200" b="1" dirty="0"/>
                      <a:t>  </a:t>
                    </a:r>
                    <a:r>
                      <a:rPr lang="en-US" dirty="0"/>
                      <a:t>Private Apartment or House
</a:t>
                    </a:r>
                    <a:r>
                      <a:rPr lang="en-US" sz="3200" b="1" dirty="0"/>
                      <a:t>69%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35355780683507915"/>
                  <c:y val="0.1263137647721296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/>
                      <a:t>On-Campus:</a:t>
                    </a:r>
                    <a:r>
                      <a:rPr lang="en-US" sz="3200" b="1" dirty="0"/>
                      <a:t>  </a:t>
                    </a:r>
                    <a:r>
                      <a:rPr lang="en-US" dirty="0"/>
                      <a:t>Undergraduate Upper Division Apartment Housing (Channing-Bodwidtch, Wada)
</a:t>
                    </a:r>
                    <a:r>
                      <a:rPr lang="en-US" sz="3200" b="1" dirty="0"/>
                      <a:t>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3680559903905853"/>
                  <c:y val="1.408274808536102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Alternative Group </a:t>
                    </a:r>
                    <a:r>
                      <a:rPr lang="en-US" sz="2400" b="1" dirty="0" smtClean="0"/>
                      <a:t/>
                    </a:r>
                    <a:br>
                      <a:rPr lang="en-US" sz="2400" b="1" dirty="0" smtClean="0"/>
                    </a:br>
                    <a:r>
                      <a:rPr lang="en-US" dirty="0" smtClean="0"/>
                      <a:t>Co-Ops</a:t>
                    </a:r>
                    <a:r>
                      <a:rPr lang="en-US" dirty="0"/>
                      <a:t>, Fraternity, Sorority
</a:t>
                    </a:r>
                    <a:r>
                      <a:rPr lang="en-US" sz="3200" b="1" dirty="0"/>
                      <a:t>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5470632178648503E-2"/>
                  <c:y val="5.1282051282051282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Jackson Graduate House or Manville Apartments</a:t>
                    </a:r>
                    <a:r>
                      <a:rPr lang="en-US" dirty="0"/>
                      <a:t>
</a:t>
                    </a:r>
                    <a:r>
                      <a:rPr lang="en-US" sz="3200" b="1" dirty="0"/>
                      <a:t>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21295291556600843"/>
                  <c:y val="-8.7423874400426697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Off-Campus:  </a:t>
                    </a:r>
                    <a:r>
                      <a:rPr lang="en-US" sz="1600" b="1" dirty="0"/>
                      <a:t>With a Host or Family Member</a:t>
                    </a:r>
                    <a:r>
                      <a:rPr lang="en-US" dirty="0"/>
                      <a:t>
</a:t>
                    </a:r>
                    <a:r>
                      <a:rPr lang="en-US" sz="3200" b="1" dirty="0"/>
                      <a:t>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On-Campus:  Undergraduate Residence Hall</c:v>
                </c:pt>
                <c:pt idx="1">
                  <c:v>UC Family Housing (University Village, Smythe-Fernwald Complex)</c:v>
                </c:pt>
                <c:pt idx="2">
                  <c:v>Alternative Group Housing: International House</c:v>
                </c:pt>
                <c:pt idx="3">
                  <c:v>Off-Campus:  Private Apartment or House</c:v>
                </c:pt>
                <c:pt idx="4">
                  <c:v>On-Campus:  Undergraduate Upper Division Apartment Housing (Channing-Bodwidtch, Wada)</c:v>
                </c:pt>
                <c:pt idx="5">
                  <c:v>Alternative Group Housing: Co-Ops, Fraternity, Sorority</c:v>
                </c:pt>
                <c:pt idx="6">
                  <c:v>Jackson Graduate House or Manville Apartments</c:v>
                </c:pt>
                <c:pt idx="7">
                  <c:v>Off-Campus:  With a Host or Family Member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80</c:v>
                </c:pt>
                <c:pt idx="2">
                  <c:v>31</c:v>
                </c:pt>
                <c:pt idx="3">
                  <c:v>328</c:v>
                </c:pt>
                <c:pt idx="4">
                  <c:v>0</c:v>
                </c:pt>
                <c:pt idx="5">
                  <c:v>5</c:v>
                </c:pt>
                <c:pt idx="6">
                  <c:v>23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28894618261233"/>
          <c:y val="0.17872860288151471"/>
          <c:w val="0.43632487863795844"/>
          <c:h val="0.731569060685264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0.12244304552315424"/>
                  <c:y val="8.250866774127649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Apply </a:t>
                    </a:r>
                    <a:r>
                      <a:rPr lang="en-US" sz="2400" b="1" dirty="0"/>
                      <a:t>for advanced degree in the USA
16%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7047328027833223E-2"/>
                  <c:y val="1.3751444623546083E-2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sz="2000" b="1" dirty="0" smtClean="0"/>
                      <a:t>Return </a:t>
                    </a:r>
                    <a:r>
                      <a:rPr lang="en-US" sz="2000" b="1" dirty="0"/>
                      <a:t>to my home country after completing studies
25%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6835929715325398"/>
                  <c:y val="-2.2919074372576804E-2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sz="1600" b="1" dirty="0" smtClean="0"/>
                      <a:t>Work </a:t>
                    </a:r>
                    <a:r>
                      <a:rPr lang="en-US" sz="1600" b="1" dirty="0"/>
                      <a:t>temporarily in the USA for practical or academic training
25%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9569912229064911E-3"/>
                  <c:y val="6.646531568047273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Work </a:t>
                    </a:r>
                    <a:r>
                      <a:rPr lang="en-US" sz="2000" b="1" dirty="0"/>
                      <a:t>in the USA beyond practical or academic training
22%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1064096458299853E-2"/>
                  <c:y val="2.7502889247092165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Remain </a:t>
                    </a:r>
                    <a:r>
                      <a:rPr lang="en-US" sz="2400" b="1" dirty="0"/>
                      <a:t>in California indefinitely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9151709409434711"/>
                  <c:y val="-5.6581239275858312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Remain </a:t>
                    </a:r>
                    <a:r>
                      <a:rPr lang="en-US" sz="2000" b="1" dirty="0"/>
                      <a:t>in the USA indefinitely
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to apply for advanced degree in the USA</c:v>
                </c:pt>
                <c:pt idx="1">
                  <c:v>to return to my home country after completing studies</c:v>
                </c:pt>
                <c:pt idx="2">
                  <c:v>to work temporarily in the USA for practical or academic training</c:v>
                </c:pt>
                <c:pt idx="3">
                  <c:v>to work in the USA beyond practical or academic training</c:v>
                </c:pt>
                <c:pt idx="4">
                  <c:v>to remain in California indefinitely</c:v>
                </c:pt>
                <c:pt idx="5">
                  <c:v>to remain in the USA indefinitely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216</c:v>
                </c:pt>
                <c:pt idx="1">
                  <c:v>336</c:v>
                </c:pt>
                <c:pt idx="2">
                  <c:v>329</c:v>
                </c:pt>
                <c:pt idx="3">
                  <c:v>295</c:v>
                </c:pt>
                <c:pt idx="4">
                  <c:v>67</c:v>
                </c:pt>
                <c:pt idx="5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65050421328912"/>
          <c:y val="4.3005600983774595E-2"/>
          <c:w val="0.57175173826955838"/>
          <c:h val="0.95297752411228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3"/>
          <c:dLbls>
            <c:dLbl>
              <c:idx val="0"/>
              <c:layout>
                <c:manualLayout>
                  <c:x val="1.3888888888888904E-2"/>
                  <c:y val="8.979304514862378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to learn more about US culture and people
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5789473684210523E-2"/>
                  <c:y val="0.1583932346885305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research opportunities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4707602339181287"/>
                  <c:y val="3.1678339939862958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 smtClean="0"/>
                      <a:t>Academic </a:t>
                    </a:r>
                    <a:r>
                      <a:rPr lang="en-US" sz="3200" b="1" dirty="0"/>
                      <a:t>quality of UCB
87%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000713726573652E-2"/>
                  <c:y val="-0.1929521737653841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friend or family member attends or has attended UCB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layout>
                <c:manualLayout>
                  <c:x val="3.5818598333103205E-2"/>
                  <c:y val="-3.9358274733521027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geographic </a:t>
                    </a:r>
                    <a:r>
                      <a:rPr lang="en-US" sz="2000" b="1" dirty="0"/>
                      <a:t>location of UCB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to learn more about US culture and people</c:v>
                </c:pt>
                <c:pt idx="1">
                  <c:v>research opportunities</c:v>
                </c:pt>
                <c:pt idx="2">
                  <c:v>the academic quality of UCB</c:v>
                </c:pt>
                <c:pt idx="3">
                  <c:v>friend or family member attends or has attended UCB</c:v>
                </c:pt>
                <c:pt idx="4">
                  <c:v>UCB was the first school that sent me an I-20/DS-2019</c:v>
                </c:pt>
                <c:pt idx="5">
                  <c:v>the geographic location of UCB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14</c:v>
                </c:pt>
                <c:pt idx="1">
                  <c:v>9</c:v>
                </c:pt>
                <c:pt idx="2">
                  <c:v>277</c:v>
                </c:pt>
                <c:pt idx="3">
                  <c:v>9</c:v>
                </c:pt>
                <c:pt idx="4">
                  <c:v>0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3257023427627043E-4"/>
          <c:y val="0.19816972878390202"/>
          <c:w val="0.51825349956255473"/>
          <c:h val="0.746285039370078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0.28703703703703703"/>
                  <c:y val="0.2031125109361329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availability </a:t>
                    </a:r>
                    <a:r>
                      <a:rPr lang="en-US" sz="2000" b="1" dirty="0"/>
                      <a:t>of competitive funding package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7222222222222224E-2"/>
                  <c:y val="0.39111041119860018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to learn more about US culture and people
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8765432098765427E-2"/>
                  <c:y val="0.2217818022747156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research opportunities
16%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5617283950617287E-2"/>
                  <c:y val="-5.4872090988626422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solidFill>
                          <a:schemeClr val="bg1"/>
                        </a:solidFill>
                      </a:rPr>
                      <a:t>Academic </a:t>
                    </a:r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quality of UCB
73%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635790317876937E-2"/>
                  <c:y val="-1.43692038495188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friend or family member attends or has attended UCB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31481481481481483"/>
                  <c:y val="8.3319860017497818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UCB was the first school that sent me an </a:t>
                    </a:r>
                    <a:r>
                      <a:rPr lang="en-US" sz="1800" b="1" dirty="0" smtClean="0"/>
                      <a:t/>
                    </a:r>
                    <a:br>
                      <a:rPr lang="en-US" sz="1800" b="1" dirty="0" smtClean="0"/>
                    </a:br>
                    <a:r>
                      <a:rPr lang="en-US" sz="1800" b="1" dirty="0" smtClean="0"/>
                      <a:t>I-20/DS-2019</a:t>
                    </a:r>
                    <a:r>
                      <a:rPr lang="en-US" sz="1800" b="1" dirty="0"/>
                      <a:t>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8.1790123456790126E-2"/>
                  <c:y val="5.9728258967629046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geographic </a:t>
                    </a:r>
                    <a:r>
                      <a:rPr lang="en-US" sz="1800" b="1" dirty="0"/>
                      <a:t>location of UCB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the availability of competitive funding package</c:v>
                </c:pt>
                <c:pt idx="1">
                  <c:v>to learn more about US culture and people</c:v>
                </c:pt>
                <c:pt idx="2">
                  <c:v>research opportunities</c:v>
                </c:pt>
                <c:pt idx="3">
                  <c:v>the academic quality of UCB</c:v>
                </c:pt>
                <c:pt idx="4">
                  <c:v>friend or family member attends or has attended UCB</c:v>
                </c:pt>
                <c:pt idx="5">
                  <c:v>UCB was the first school that sent me an I-20/DS-2019</c:v>
                </c:pt>
                <c:pt idx="6">
                  <c:v>the geographic location of UCB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</c:v>
                </c:pt>
                <c:pt idx="1">
                  <c:v>1</c:v>
                </c:pt>
                <c:pt idx="2">
                  <c:v>75</c:v>
                </c:pt>
                <c:pt idx="3">
                  <c:v>349</c:v>
                </c:pt>
                <c:pt idx="4">
                  <c:v>11</c:v>
                </c:pt>
                <c:pt idx="5">
                  <c:v>4</c:v>
                </c:pt>
                <c:pt idx="6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6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9428866045457713E-2"/>
          <c:w val="0.53985843783415965"/>
          <c:h val="0.83752344614502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0.10802469135802469"/>
                  <c:y val="0.12217651860327897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Chemistry</a:t>
                    </a:r>
                    <a:r>
                      <a:rPr lang="en-US" sz="2400" b="1" dirty="0"/>
                      <a:t>
</a:t>
                    </a:r>
                    <a:r>
                      <a:rPr lang="en-US" sz="3200" b="1" dirty="0"/>
                      <a:t>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907407407407407"/>
                  <c:y val="5.7914570259259288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Engineering</a:t>
                    </a:r>
                    <a:r>
                      <a:rPr lang="en-US" sz="2400" b="1" dirty="0"/>
                      <a:t>
</a:t>
                    </a:r>
                    <a:r>
                      <a:rPr lang="en-US" sz="3200" b="1" dirty="0"/>
                      <a:t>14%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48765432098765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Environmental </a:t>
                    </a:r>
                    <a:r>
                      <a:rPr lang="en-US" sz="2000" b="1" dirty="0"/>
                      <a:t>Design
</a:t>
                    </a:r>
                    <a:r>
                      <a:rPr lang="en-US" sz="3200" b="1" dirty="0"/>
                      <a:t>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3333333333333329E-2"/>
                  <c:y val="4.628606288489002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College of Letters and Science
68%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71604938271604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Natural </a:t>
                    </a:r>
                    <a:r>
                      <a:rPr lang="en-US" sz="2000" b="1" dirty="0"/>
                      <a:t>Resources
</a:t>
                    </a:r>
                    <a:r>
                      <a:rPr lang="en-US" sz="3200" b="1" dirty="0"/>
                      <a:t>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9753074268494217"/>
                  <c:y val="9.329218750883648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Public </a:t>
                    </a:r>
                    <a:r>
                      <a:rPr lang="en-US" sz="2000" b="1" dirty="0"/>
                      <a:t>Health
</a:t>
                    </a:r>
                    <a:r>
                      <a:rPr lang="en-US" sz="3200" b="1" dirty="0"/>
                      <a:t>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29475308641975317"/>
                  <c:y val="0.1262958766831740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Business</a:t>
                    </a:r>
                    <a:r>
                      <a:rPr lang="en-US" sz="2000" b="1" dirty="0"/>
                      <a:t>
</a:t>
                    </a:r>
                    <a:r>
                      <a:rPr lang="en-US" sz="3200" b="1" dirty="0"/>
                      <a:t>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College of Chemistry</c:v>
                </c:pt>
                <c:pt idx="1">
                  <c:v>College of Engineering</c:v>
                </c:pt>
                <c:pt idx="2">
                  <c:v>College of Environmental Design</c:v>
                </c:pt>
                <c:pt idx="3">
                  <c:v>College of Letters and Science</c:v>
                </c:pt>
                <c:pt idx="4">
                  <c:v>College of Natural Resources</c:v>
                </c:pt>
                <c:pt idx="5">
                  <c:v>School of Public Health</c:v>
                </c:pt>
                <c:pt idx="6">
                  <c:v>Walter A. Haas School of Business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17</c:v>
                </c:pt>
                <c:pt idx="1">
                  <c:v>45</c:v>
                </c:pt>
                <c:pt idx="2">
                  <c:v>13</c:v>
                </c:pt>
                <c:pt idx="3">
                  <c:v>215</c:v>
                </c:pt>
                <c:pt idx="4">
                  <c:v>7</c:v>
                </c:pt>
                <c:pt idx="5">
                  <c:v>1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739197530864246"/>
          <c:y val="0.22916666666666666"/>
          <c:w val="0.40817901234567922"/>
          <c:h val="0.6679292929292939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0.10802469135802481"/>
                  <c:y val="0.11441920266723417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Law</a:t>
                    </a:r>
                    <a:r>
                      <a:rPr lang="en-US" sz="2400" b="1" dirty="0"/>
                      <a:t>
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7962962962962965E-2"/>
                  <c:y val="0.11722511881960701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Chemistry</a:t>
                    </a:r>
                    <a:r>
                      <a:rPr lang="en-US" sz="2000" b="1" dirty="0"/>
                      <a:t>
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19753086419753"/>
                  <c:y val="3.4106547492374264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Engineering</a:t>
                    </a:r>
                    <a:r>
                      <a:rPr lang="en-US" sz="2000" b="1" dirty="0"/>
                      <a:t>
31%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7098765432098762E-2"/>
                  <c:y val="6.081081081081081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Environmental </a:t>
                    </a:r>
                    <a:r>
                      <a:rPr lang="en-US" sz="2000" b="1" dirty="0"/>
                      <a:t>Design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716049382716049E-2"/>
                  <c:y val="0.12069979428247145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Letters </a:t>
                    </a:r>
                    <a:r>
                      <a:rPr lang="en-US" sz="2000" b="1" dirty="0"/>
                      <a:t>and Science
26%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8086431904345288"/>
                  <c:y val="4.95495495495495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Natural </a:t>
                    </a:r>
                    <a:r>
                      <a:rPr lang="en-US" sz="2000" b="1" dirty="0"/>
                      <a:t>Resources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24999999999999997"/>
                  <c:y val="-0.10156806412711925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Public </a:t>
                    </a:r>
                    <a:r>
                      <a:rPr lang="en-US" sz="2000" b="1" dirty="0"/>
                      <a:t>Policy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3.8580246913580245E-2"/>
                  <c:y val="-0.1674173583031850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Education</a:t>
                    </a:r>
                    <a:r>
                      <a:rPr lang="en-US" sz="2000" b="1" dirty="0"/>
                      <a:t>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265430883639545"/>
                  <c:y val="-0.13622721146343195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Information</a:t>
                    </a:r>
                    <a:r>
                      <a:rPr lang="en-US" sz="2000" b="1" dirty="0"/>
                      <a:t>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delete val="1"/>
            </c:dLbl>
            <c:dLbl>
              <c:idx val="10"/>
              <c:layout>
                <c:manualLayout>
                  <c:x val="0.2361111111111111"/>
                  <c:y val="-2.224976945449386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Optometry</a:t>
                    </a:r>
                    <a:r>
                      <a:rPr lang="en-US" sz="2000" b="1" dirty="0"/>
                      <a:t>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delete val="1"/>
            </c:dLbl>
            <c:dLbl>
              <c:idx val="12"/>
              <c:layout>
                <c:manualLayout>
                  <c:x val="0.16512345679012347"/>
                  <c:y val="8.91476909980847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Public </a:t>
                    </a:r>
                    <a:r>
                      <a:rPr lang="en-US" sz="2000" b="1" dirty="0"/>
                      <a:t>Health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0.1728392631476621"/>
                  <c:y val="0.1452856990849116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Business</a:t>
                    </a:r>
                    <a:r>
                      <a:rPr lang="en-US" sz="2000" b="1" dirty="0"/>
                      <a:t>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Sheet1!$A$2:$A$15</c:f>
              <c:strCache>
                <c:ptCount val="14"/>
                <c:pt idx="0">
                  <c:v>Boalt School of Law</c:v>
                </c:pt>
                <c:pt idx="1">
                  <c:v>College of Chemistry</c:v>
                </c:pt>
                <c:pt idx="2">
                  <c:v>College of Engineering</c:v>
                </c:pt>
                <c:pt idx="3">
                  <c:v>College of Environmental Design</c:v>
                </c:pt>
                <c:pt idx="4">
                  <c:v>College of Letters and Science</c:v>
                </c:pt>
                <c:pt idx="5">
                  <c:v>College of Natural Resources</c:v>
                </c:pt>
                <c:pt idx="6">
                  <c:v>Goldman Graduate School of Public Policy</c:v>
                </c:pt>
                <c:pt idx="7">
                  <c:v>Graduate School of Education</c:v>
                </c:pt>
                <c:pt idx="8">
                  <c:v>School of Information</c:v>
                </c:pt>
                <c:pt idx="9">
                  <c:v>School of Journalism</c:v>
                </c:pt>
                <c:pt idx="10">
                  <c:v>School of Optometry</c:v>
                </c:pt>
                <c:pt idx="11">
                  <c:v>School of Social Welfare</c:v>
                </c:pt>
                <c:pt idx="12">
                  <c:v>School of Public Health</c:v>
                </c:pt>
                <c:pt idx="13">
                  <c:v>Walter A. Haas School of Business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41</c:v>
                </c:pt>
                <c:pt idx="1">
                  <c:v>19</c:v>
                </c:pt>
                <c:pt idx="2">
                  <c:v>148</c:v>
                </c:pt>
                <c:pt idx="3">
                  <c:v>30</c:v>
                </c:pt>
                <c:pt idx="4">
                  <c:v>123</c:v>
                </c:pt>
                <c:pt idx="5">
                  <c:v>30</c:v>
                </c:pt>
                <c:pt idx="6">
                  <c:v>8</c:v>
                </c:pt>
                <c:pt idx="7">
                  <c:v>15</c:v>
                </c:pt>
                <c:pt idx="8">
                  <c:v>5</c:v>
                </c:pt>
                <c:pt idx="9">
                  <c:v>0</c:v>
                </c:pt>
                <c:pt idx="10">
                  <c:v>4</c:v>
                </c:pt>
                <c:pt idx="11">
                  <c:v>2</c:v>
                </c:pt>
                <c:pt idx="12">
                  <c:v>13</c:v>
                </c:pt>
                <c:pt idx="1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 am concerned about finding on-campus employment opportunities.</c:v>
                </c:pt>
                <c:pt idx="1">
                  <c:v>I am concerned about securing a job in my home country after graduation.</c:v>
                </c:pt>
                <c:pt idx="2">
                  <c:v>I am concerned about managing my personal finances.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111</c:v>
                </c:pt>
                <c:pt idx="1">
                  <c:v>115</c:v>
                </c:pt>
                <c:pt idx="2">
                  <c:v>125</c:v>
                </c:pt>
                <c:pt idx="3">
                  <c:v>129</c:v>
                </c:pt>
                <c:pt idx="4">
                  <c:v>160</c:v>
                </c:pt>
                <c:pt idx="5">
                  <c:v>164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 am concerned about finding on-campus employment opportunities.</c:v>
                </c:pt>
                <c:pt idx="1">
                  <c:v>I am concerned about securing a job in my home country after graduation.</c:v>
                </c:pt>
                <c:pt idx="2">
                  <c:v>I am concerned about managing my personal finances.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support.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101</c:v>
                </c:pt>
                <c:pt idx="1">
                  <c:v>105</c:v>
                </c:pt>
                <c:pt idx="2">
                  <c:v>118</c:v>
                </c:pt>
                <c:pt idx="3">
                  <c:v>102</c:v>
                </c:pt>
                <c:pt idx="4">
                  <c:v>82</c:v>
                </c:pt>
                <c:pt idx="5">
                  <c:v>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Sheet1!$A$2:$A$7</c:f>
              <c:strCache>
                <c:ptCount val="6"/>
                <c:pt idx="0">
                  <c:v>I am concerned about finding on-campus employment opportunities.</c:v>
                </c:pt>
                <c:pt idx="1">
                  <c:v>I am concerned about securing a job in my home country after graduation.</c:v>
                </c:pt>
                <c:pt idx="2">
                  <c:v>I am concerned about managing my personal finances.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support.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43</c:v>
                </c:pt>
                <c:pt idx="1">
                  <c:v>55</c:v>
                </c:pt>
                <c:pt idx="2">
                  <c:v>41</c:v>
                </c:pt>
                <c:pt idx="3">
                  <c:v>49</c:v>
                </c:pt>
                <c:pt idx="4">
                  <c:v>38</c:v>
                </c:pt>
                <c:pt idx="5">
                  <c:v>31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Sheet1!$A$2:$A$7</c:f>
              <c:strCache>
                <c:ptCount val="6"/>
                <c:pt idx="0">
                  <c:v>I am concerned about finding on-campus employment opportunities.</c:v>
                </c:pt>
                <c:pt idx="1">
                  <c:v>I am concerned about securing a job in my home country after graduation.</c:v>
                </c:pt>
                <c:pt idx="2">
                  <c:v>I am concerned about managing my personal finances.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support.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37</c:v>
                </c:pt>
                <c:pt idx="1">
                  <c:v>32</c:v>
                </c:pt>
                <c:pt idx="2">
                  <c:v>33</c:v>
                </c:pt>
                <c:pt idx="3">
                  <c:v>36</c:v>
                </c:pt>
                <c:pt idx="4">
                  <c:v>26</c:v>
                </c:pt>
                <c:pt idx="5">
                  <c:v>23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applicable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Sheet1!$A$2:$A$7</c:f>
              <c:strCache>
                <c:ptCount val="6"/>
                <c:pt idx="0">
                  <c:v>I am concerned about finding on-campus employment opportunities.</c:v>
                </c:pt>
                <c:pt idx="1">
                  <c:v>I am concerned about securing a job in my home country after graduation.</c:v>
                </c:pt>
                <c:pt idx="2">
                  <c:v>I am concerned about managing my personal finances.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support.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26</c:v>
                </c:pt>
                <c:pt idx="1">
                  <c:v>11</c:v>
                </c:pt>
                <c:pt idx="2">
                  <c:v>1</c:v>
                </c:pt>
                <c:pt idx="3">
                  <c:v>2</c:v>
                </c:pt>
                <c:pt idx="4">
                  <c:v>12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231040"/>
        <c:axId val="166236928"/>
      </c:barChart>
      <c:catAx>
        <c:axId val="1662310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spcAft>
                <a:spcPts val="600"/>
              </a:spcAft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166236928"/>
        <c:crosses val="autoZero"/>
        <c:auto val="1"/>
        <c:lblAlgn val="ctr"/>
        <c:lblOffset val="100"/>
        <c:noMultiLvlLbl val="0"/>
      </c:catAx>
      <c:valAx>
        <c:axId val="1662369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6231040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am concerned about managing my personal finances.</c:v>
                </c:pt>
                <c:pt idx="1">
                  <c:v>I am concerned about understanding my U.S. tax obligation.</c:v>
                </c:pt>
                <c:pt idx="2">
                  <c:v>I am concerned about understanding U.S. medical insurance and services.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 from my department.</c:v>
                </c:pt>
                <c:pt idx="6">
                  <c:v>I am concerned about having adequate financial support.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146</c:v>
                </c:pt>
                <c:pt idx="1">
                  <c:v>150</c:v>
                </c:pt>
                <c:pt idx="2">
                  <c:v>158</c:v>
                </c:pt>
                <c:pt idx="3">
                  <c:v>159</c:v>
                </c:pt>
                <c:pt idx="4">
                  <c:v>179</c:v>
                </c:pt>
                <c:pt idx="5">
                  <c:v>212</c:v>
                </c:pt>
                <c:pt idx="6">
                  <c:v>274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am concerned about managing my personal finances.</c:v>
                </c:pt>
                <c:pt idx="1">
                  <c:v>I am concerned about understanding my U.S. tax obligation.</c:v>
                </c:pt>
                <c:pt idx="2">
                  <c:v>I am concerned about understanding U.S. medical insurance and services.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 from my department.</c:v>
                </c:pt>
                <c:pt idx="6">
                  <c:v>I am concerned about having adequate financial support.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158</c:v>
                </c:pt>
                <c:pt idx="1">
                  <c:v>170</c:v>
                </c:pt>
                <c:pt idx="2">
                  <c:v>188</c:v>
                </c:pt>
                <c:pt idx="3">
                  <c:v>160</c:v>
                </c:pt>
                <c:pt idx="4">
                  <c:v>151</c:v>
                </c:pt>
                <c:pt idx="5">
                  <c:v>121</c:v>
                </c:pt>
                <c:pt idx="6">
                  <c:v>80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Sheet1!$A$2:$A$8</c:f>
              <c:strCache>
                <c:ptCount val="7"/>
                <c:pt idx="0">
                  <c:v>I am concerned about managing my personal finances.</c:v>
                </c:pt>
                <c:pt idx="1">
                  <c:v>I am concerned about understanding my U.S. tax obligation.</c:v>
                </c:pt>
                <c:pt idx="2">
                  <c:v>I am concerned about understanding U.S. medical insurance and services.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 from my department.</c:v>
                </c:pt>
                <c:pt idx="6">
                  <c:v>I am concerned about having adequate financial support.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72</c:v>
                </c:pt>
                <c:pt idx="1">
                  <c:v>87</c:v>
                </c:pt>
                <c:pt idx="2">
                  <c:v>71</c:v>
                </c:pt>
                <c:pt idx="3">
                  <c:v>52</c:v>
                </c:pt>
                <c:pt idx="4">
                  <c:v>49</c:v>
                </c:pt>
                <c:pt idx="5">
                  <c:v>46</c:v>
                </c:pt>
                <c:pt idx="6">
                  <c:v>46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Sheet1!$A$2:$A$8</c:f>
              <c:strCache>
                <c:ptCount val="7"/>
                <c:pt idx="0">
                  <c:v>I am concerned about managing my personal finances.</c:v>
                </c:pt>
                <c:pt idx="1">
                  <c:v>I am concerned about understanding my U.S. tax obligation.</c:v>
                </c:pt>
                <c:pt idx="2">
                  <c:v>I am concerned about understanding U.S. medical insurance and services.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 from my department.</c:v>
                </c:pt>
                <c:pt idx="6">
                  <c:v>I am concerned about having adequate financial support.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89</c:v>
                </c:pt>
                <c:pt idx="1">
                  <c:v>54</c:v>
                </c:pt>
                <c:pt idx="2">
                  <c:v>51</c:v>
                </c:pt>
                <c:pt idx="3">
                  <c:v>87</c:v>
                </c:pt>
                <c:pt idx="4">
                  <c:v>63</c:v>
                </c:pt>
                <c:pt idx="5">
                  <c:v>73</c:v>
                </c:pt>
                <c:pt idx="6">
                  <c:v>64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applicable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Sheet1!$A$2:$A$8</c:f>
              <c:strCache>
                <c:ptCount val="7"/>
                <c:pt idx="0">
                  <c:v>I am concerned about managing my personal finances.</c:v>
                </c:pt>
                <c:pt idx="1">
                  <c:v>I am concerned about understanding my U.S. tax obligation.</c:v>
                </c:pt>
                <c:pt idx="2">
                  <c:v>I am concerned about understanding U.S. medical insurance and services.</c:v>
                </c:pt>
                <c:pt idx="3">
                  <c:v>I am concerned about finding satisfactory housing.</c:v>
                </c:pt>
                <c:pt idx="4">
                  <c:v>I am concerned about securing a job in the US after graduation.</c:v>
                </c:pt>
                <c:pt idx="5">
                  <c:v>I am concerned about having adequate financial support from my department.</c:v>
                </c:pt>
                <c:pt idx="6">
                  <c:v>I am concerned about having adequate financial support.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10</c:v>
                </c:pt>
                <c:pt idx="1">
                  <c:v>14</c:v>
                </c:pt>
                <c:pt idx="2">
                  <c:v>7</c:v>
                </c:pt>
                <c:pt idx="3">
                  <c:v>17</c:v>
                </c:pt>
                <c:pt idx="4">
                  <c:v>33</c:v>
                </c:pt>
                <c:pt idx="5">
                  <c:v>23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963072"/>
        <c:axId val="166964608"/>
      </c:barChart>
      <c:catAx>
        <c:axId val="1669630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66964608"/>
        <c:crosses val="autoZero"/>
        <c:auto val="1"/>
        <c:lblAlgn val="ctr"/>
        <c:lblOffset val="100"/>
        <c:noMultiLvlLbl val="0"/>
      </c:catAx>
      <c:valAx>
        <c:axId val="1669646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6963072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I am concerned about understanding spoken American English.</c:v>
                </c:pt>
                <c:pt idx="1">
                  <c:v>I am concerned about learning how to understand and respond to American behavior</c:v>
                </c:pt>
                <c:pt idx="2">
                  <c:v>I am concerned about making friends with Americans.</c:v>
                </c:pt>
                <c:pt idx="3">
                  <c:v>I am concerned about communicating so that I am understood.</c:v>
                </c:pt>
                <c:pt idx="4">
                  <c:v>I am concerned about finding a good balance between school work and free time.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</c:v>
                </c:pt>
                <c:pt idx="1">
                  <c:v>87</c:v>
                </c:pt>
                <c:pt idx="2">
                  <c:v>91</c:v>
                </c:pt>
                <c:pt idx="3">
                  <c:v>95</c:v>
                </c:pt>
                <c:pt idx="4">
                  <c:v>134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I am concerned about understanding spoken American English.</c:v>
                </c:pt>
                <c:pt idx="1">
                  <c:v>I am concerned about learning how to understand and respond to American behavior</c:v>
                </c:pt>
                <c:pt idx="2">
                  <c:v>I am concerned about making friends with Americans.</c:v>
                </c:pt>
                <c:pt idx="3">
                  <c:v>I am concerned about communicating so that I am understood.</c:v>
                </c:pt>
                <c:pt idx="4">
                  <c:v>I am concerned about finding a good balance between school work and free time.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74</c:v>
                </c:pt>
                <c:pt idx="1">
                  <c:v>102</c:v>
                </c:pt>
                <c:pt idx="2">
                  <c:v>101</c:v>
                </c:pt>
                <c:pt idx="3">
                  <c:v>88</c:v>
                </c:pt>
                <c:pt idx="4">
                  <c:v>106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Sheet1!$A$2:$A$6</c:f>
              <c:strCache>
                <c:ptCount val="5"/>
                <c:pt idx="0">
                  <c:v>I am concerned about understanding spoken American English.</c:v>
                </c:pt>
                <c:pt idx="1">
                  <c:v>I am concerned about learning how to understand and respond to American behavior</c:v>
                </c:pt>
                <c:pt idx="2">
                  <c:v>I am concerned about making friends with Americans.</c:v>
                </c:pt>
                <c:pt idx="3">
                  <c:v>I am concerned about communicating so that I am understood.</c:v>
                </c:pt>
                <c:pt idx="4">
                  <c:v>I am concerned about finding a good balance between school work and free time.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53</c:v>
                </c:pt>
                <c:pt idx="1">
                  <c:v>62</c:v>
                </c:pt>
                <c:pt idx="2">
                  <c:v>60</c:v>
                </c:pt>
                <c:pt idx="3">
                  <c:v>47</c:v>
                </c:pt>
                <c:pt idx="4">
                  <c:v>44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Sheet1!$A$2:$A$6</c:f>
              <c:strCache>
                <c:ptCount val="5"/>
                <c:pt idx="0">
                  <c:v>I am concerned about understanding spoken American English.</c:v>
                </c:pt>
                <c:pt idx="1">
                  <c:v>I am concerned about learning how to understand and respond to American behavior</c:v>
                </c:pt>
                <c:pt idx="2">
                  <c:v>I am concerned about making friends with Americans.</c:v>
                </c:pt>
                <c:pt idx="3">
                  <c:v>I am concerned about communicating so that I am understood.</c:v>
                </c:pt>
                <c:pt idx="4">
                  <c:v>I am concerned about finding a good balance between school work and free time.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96</c:v>
                </c:pt>
                <c:pt idx="1">
                  <c:v>62</c:v>
                </c:pt>
                <c:pt idx="2">
                  <c:v>61</c:v>
                </c:pt>
                <c:pt idx="3">
                  <c:v>79</c:v>
                </c:pt>
                <c:pt idx="4">
                  <c:v>33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applicable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Sheet1!$A$2:$A$6</c:f>
              <c:strCache>
                <c:ptCount val="5"/>
                <c:pt idx="0">
                  <c:v>I am concerned about understanding spoken American English.</c:v>
                </c:pt>
                <c:pt idx="1">
                  <c:v>I am concerned about learning how to understand and respond to American behavior</c:v>
                </c:pt>
                <c:pt idx="2">
                  <c:v>I am concerned about making friends with Americans.</c:v>
                </c:pt>
                <c:pt idx="3">
                  <c:v>I am concerned about communicating so that I am understood.</c:v>
                </c:pt>
                <c:pt idx="4">
                  <c:v>I am concerned about finding a good balance between school work and free time.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5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260928"/>
        <c:axId val="167262464"/>
      </c:barChart>
      <c:catAx>
        <c:axId val="167260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67262464"/>
        <c:crosses val="autoZero"/>
        <c:auto val="1"/>
        <c:lblAlgn val="ctr"/>
        <c:lblOffset val="100"/>
        <c:noMultiLvlLbl val="0"/>
      </c:catAx>
      <c:valAx>
        <c:axId val="1672624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7260928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3200" b="1" dirty="0"/>
                      <a:t>1775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635197115512076E-4"/>
                  <c:y val="2.6262508202099785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1804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505050505050509E-3"/>
                  <c:y val="1.5625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1885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727681978278747E-17"/>
                  <c:y val="2.6041666666666668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1870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3200" b="1" dirty="0"/>
                      <a:t>1878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34375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1843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1775</c:v>
                </c:pt>
                <c:pt idx="1">
                  <c:v>1804</c:v>
                </c:pt>
                <c:pt idx="2">
                  <c:v>1885</c:v>
                </c:pt>
                <c:pt idx="3">
                  <c:v>1870</c:v>
                </c:pt>
                <c:pt idx="4">
                  <c:v>1878</c:v>
                </c:pt>
                <c:pt idx="5">
                  <c:v>1843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2955648"/>
        <c:axId val="162958336"/>
      </c:barChart>
      <c:catAx>
        <c:axId val="16295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2958336"/>
        <c:crosses val="autoZero"/>
        <c:auto val="1"/>
        <c:lblAlgn val="ctr"/>
        <c:lblOffset val="100"/>
        <c:noMultiLvlLbl val="0"/>
      </c:catAx>
      <c:valAx>
        <c:axId val="162958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955648"/>
        <c:crosses val="autoZero"/>
        <c:crossBetween val="between"/>
      </c:valAx>
      <c:spPr>
        <a:effectLst>
          <a:outerShdw blurRad="50800" dist="50800" dir="5400000" algn="ctr" rotWithShape="0">
            <a:schemeClr val="tx1"/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 am concerned about understanding American values (independence, privacy, etc.)</c:v>
                </c:pt>
                <c:pt idx="1">
                  <c:v>I am concerned about learning how to understand and respond to American behavior.</c:v>
                </c:pt>
                <c:pt idx="2">
                  <c:v>I am concerned about making friends with Americans.</c:v>
                </c:pt>
                <c:pt idx="3">
                  <c:v>I am concerned about understanding spoken American English.</c:v>
                </c:pt>
                <c:pt idx="4">
                  <c:v>I am concerned about communicating so that I am understood.</c:v>
                </c:pt>
                <c:pt idx="5">
                  <c:v>I am concerned about finding a good balance between school work and free time.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111</c:v>
                </c:pt>
                <c:pt idx="1">
                  <c:v>115</c:v>
                </c:pt>
                <c:pt idx="2">
                  <c:v>121</c:v>
                </c:pt>
                <c:pt idx="3">
                  <c:v>138</c:v>
                </c:pt>
                <c:pt idx="4">
                  <c:v>153</c:v>
                </c:pt>
                <c:pt idx="5">
                  <c:v>192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 am concerned about understanding American values (independence, privacy, etc.)</c:v>
                </c:pt>
                <c:pt idx="1">
                  <c:v>I am concerned about learning how to understand and respond to American behavior.</c:v>
                </c:pt>
                <c:pt idx="2">
                  <c:v>I am concerned about making friends with Americans.</c:v>
                </c:pt>
                <c:pt idx="3">
                  <c:v>I am concerned about understanding spoken American English.</c:v>
                </c:pt>
                <c:pt idx="4">
                  <c:v>I am concerned about communicating so that I am understood.</c:v>
                </c:pt>
                <c:pt idx="5">
                  <c:v>I am concerned about finding a good balance between school work and free time.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162</c:v>
                </c:pt>
                <c:pt idx="1">
                  <c:v>158</c:v>
                </c:pt>
                <c:pt idx="2">
                  <c:v>168</c:v>
                </c:pt>
                <c:pt idx="3">
                  <c:v>98</c:v>
                </c:pt>
                <c:pt idx="4">
                  <c:v>118</c:v>
                </c:pt>
                <c:pt idx="5">
                  <c:v>151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Sheet1!$A$2:$A$7</c:f>
              <c:strCache>
                <c:ptCount val="6"/>
                <c:pt idx="0">
                  <c:v>I am concerned about understanding American values (independence, privacy, etc.)</c:v>
                </c:pt>
                <c:pt idx="1">
                  <c:v>I am concerned about learning how to understand and respond to American behavior.</c:v>
                </c:pt>
                <c:pt idx="2">
                  <c:v>I am concerned about making friends with Americans.</c:v>
                </c:pt>
                <c:pt idx="3">
                  <c:v>I am concerned about understanding spoken American English.</c:v>
                </c:pt>
                <c:pt idx="4">
                  <c:v>I am concerned about communicating so that I am understood.</c:v>
                </c:pt>
                <c:pt idx="5">
                  <c:v>I am concerned about finding a good balance between school work and free time.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77</c:v>
                </c:pt>
                <c:pt idx="1">
                  <c:v>83</c:v>
                </c:pt>
                <c:pt idx="2">
                  <c:v>68</c:v>
                </c:pt>
                <c:pt idx="3">
                  <c:v>53</c:v>
                </c:pt>
                <c:pt idx="4">
                  <c:v>54</c:v>
                </c:pt>
                <c:pt idx="5">
                  <c:v>68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Sheet1!$A$2:$A$7</c:f>
              <c:strCache>
                <c:ptCount val="6"/>
                <c:pt idx="0">
                  <c:v>I am concerned about understanding American values (independence, privacy, etc.)</c:v>
                </c:pt>
                <c:pt idx="1">
                  <c:v>I am concerned about learning how to understand and respond to American behavior.</c:v>
                </c:pt>
                <c:pt idx="2">
                  <c:v>I am concerned about making friends with Americans.</c:v>
                </c:pt>
                <c:pt idx="3">
                  <c:v>I am concerned about understanding spoken American English.</c:v>
                </c:pt>
                <c:pt idx="4">
                  <c:v>I am concerned about communicating so that I am understood.</c:v>
                </c:pt>
                <c:pt idx="5">
                  <c:v>I am concerned about finding a good balance between school work and free time.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116</c:v>
                </c:pt>
                <c:pt idx="1">
                  <c:v>112</c:v>
                </c:pt>
                <c:pt idx="2">
                  <c:v>112</c:v>
                </c:pt>
                <c:pt idx="3">
                  <c:v>164</c:v>
                </c:pt>
                <c:pt idx="4">
                  <c:v>137</c:v>
                </c:pt>
                <c:pt idx="5">
                  <c:v>57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applicable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Sheet1!$A$2:$A$7</c:f>
              <c:strCache>
                <c:ptCount val="6"/>
                <c:pt idx="0">
                  <c:v>I am concerned about understanding American values (independence, privacy, etc.)</c:v>
                </c:pt>
                <c:pt idx="1">
                  <c:v>I am concerned about learning how to understand and respond to American behavior.</c:v>
                </c:pt>
                <c:pt idx="2">
                  <c:v>I am concerned about making friends with Americans.</c:v>
                </c:pt>
                <c:pt idx="3">
                  <c:v>I am concerned about understanding spoken American English.</c:v>
                </c:pt>
                <c:pt idx="4">
                  <c:v>I am concerned about communicating so that I am understood.</c:v>
                </c:pt>
                <c:pt idx="5">
                  <c:v>I am concerned about finding a good balance between school work and free time.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22</c:v>
                </c:pt>
                <c:pt idx="4">
                  <c:v>13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052032"/>
        <c:axId val="167053568"/>
      </c:barChart>
      <c:catAx>
        <c:axId val="167052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7053568"/>
        <c:crosses val="autoZero"/>
        <c:auto val="1"/>
        <c:lblAlgn val="ctr"/>
        <c:lblOffset val="100"/>
        <c:noMultiLvlLbl val="0"/>
      </c:catAx>
      <c:valAx>
        <c:axId val="1670535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7052032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 find it challenging to participate in study groups.</c:v>
                </c:pt>
                <c:pt idx="1">
                  <c:v>I find it challenging to relate to American students in my classes.</c:v>
                </c:pt>
                <c:pt idx="2">
                  <c:v>I find it challenging to engage in group work with my classmates.</c:v>
                </c:pt>
                <c:pt idx="3">
                  <c:v>I find it challenging to keep up with my writing assignments.</c:v>
                </c:pt>
                <c:pt idx="4">
                  <c:v>I find it challenging to participate in academic discussions.</c:v>
                </c:pt>
                <c:pt idx="5">
                  <c:v>I find it challenging to keep up with my reading assignments.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52</c:v>
                </c:pt>
                <c:pt idx="2">
                  <c:v>57</c:v>
                </c:pt>
                <c:pt idx="3">
                  <c:v>70</c:v>
                </c:pt>
                <c:pt idx="4">
                  <c:v>80</c:v>
                </c:pt>
                <c:pt idx="5">
                  <c:v>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 find it challenging to participate in study groups.</c:v>
                </c:pt>
                <c:pt idx="1">
                  <c:v>I find it challenging to relate to American students in my classes.</c:v>
                </c:pt>
                <c:pt idx="2">
                  <c:v>I find it challenging to engage in group work with my classmates.</c:v>
                </c:pt>
                <c:pt idx="3">
                  <c:v>I find it challenging to keep up with my writing assignments.</c:v>
                </c:pt>
                <c:pt idx="4">
                  <c:v>I find it challenging to participate in academic discussions.</c:v>
                </c:pt>
                <c:pt idx="5">
                  <c:v>I find it challenging to keep up with my reading assignments.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85</c:v>
                </c:pt>
                <c:pt idx="1">
                  <c:v>109</c:v>
                </c:pt>
                <c:pt idx="2">
                  <c:v>86</c:v>
                </c:pt>
                <c:pt idx="3">
                  <c:v>93</c:v>
                </c:pt>
                <c:pt idx="4">
                  <c:v>94</c:v>
                </c:pt>
                <c:pt idx="5">
                  <c:v>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 find it challenging to participate in study groups.</c:v>
                </c:pt>
                <c:pt idx="1">
                  <c:v>I find it challenging to relate to American students in my classes.</c:v>
                </c:pt>
                <c:pt idx="2">
                  <c:v>I find it challenging to engage in group work with my classmates.</c:v>
                </c:pt>
                <c:pt idx="3">
                  <c:v>I find it challenging to keep up with my writing assignments.</c:v>
                </c:pt>
                <c:pt idx="4">
                  <c:v>I find it challenging to participate in academic discussions.</c:v>
                </c:pt>
                <c:pt idx="5">
                  <c:v>I find it challenging to keep up with my reading assignments.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91</c:v>
                </c:pt>
                <c:pt idx="1">
                  <c:v>87</c:v>
                </c:pt>
                <c:pt idx="2">
                  <c:v>79</c:v>
                </c:pt>
                <c:pt idx="3">
                  <c:v>88</c:v>
                </c:pt>
                <c:pt idx="4">
                  <c:v>90</c:v>
                </c:pt>
                <c:pt idx="5">
                  <c:v>82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 find it challenging to participate in study groups.</c:v>
                </c:pt>
                <c:pt idx="1">
                  <c:v>I find it challenging to relate to American students in my classes.</c:v>
                </c:pt>
                <c:pt idx="2">
                  <c:v>I find it challenging to engage in group work with my classmates.</c:v>
                </c:pt>
                <c:pt idx="3">
                  <c:v>I find it challenging to keep up with my writing assignments.</c:v>
                </c:pt>
                <c:pt idx="4">
                  <c:v>I find it challenging to participate in academic discussions.</c:v>
                </c:pt>
                <c:pt idx="5">
                  <c:v>I find it challenging to keep up with my reading assignments.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119</c:v>
                </c:pt>
                <c:pt idx="1">
                  <c:v>142</c:v>
                </c:pt>
                <c:pt idx="2">
                  <c:v>130</c:v>
                </c:pt>
                <c:pt idx="3">
                  <c:v>129</c:v>
                </c:pt>
                <c:pt idx="4">
                  <c:v>96</c:v>
                </c:pt>
                <c:pt idx="5">
                  <c:v>81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applicable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 find it challenging to participate in study groups.</c:v>
                </c:pt>
                <c:pt idx="1">
                  <c:v>I find it challenging to relate to American students in my classes.</c:v>
                </c:pt>
                <c:pt idx="2">
                  <c:v>I find it challenging to engage in group work with my classmates.</c:v>
                </c:pt>
                <c:pt idx="3">
                  <c:v>I find it challenging to keep up with my writing assignments.</c:v>
                </c:pt>
                <c:pt idx="4">
                  <c:v>I find it challenging to participate in academic discussions.</c:v>
                </c:pt>
                <c:pt idx="5">
                  <c:v>I find it challenging to keep up with my reading assignments.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10</c:v>
                </c:pt>
                <c:pt idx="4">
                  <c:v>5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7216256"/>
        <c:axId val="167217792"/>
      </c:barChart>
      <c:catAx>
        <c:axId val="167216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7217792"/>
        <c:crosses val="autoZero"/>
        <c:auto val="1"/>
        <c:lblAlgn val="ctr"/>
        <c:lblOffset val="100"/>
        <c:noMultiLvlLbl val="0"/>
      </c:catAx>
      <c:valAx>
        <c:axId val="167217792"/>
        <c:scaling>
          <c:orientation val="minMax"/>
          <c:max val="1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67216256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 find it challenging to seek help from my graduate student instructors (GSI).</c:v>
                </c:pt>
                <c:pt idx="1">
                  <c:v>I find it challenging to relate to my graduate student instructors (GSI).</c:v>
                </c:pt>
                <c:pt idx="2">
                  <c:v>I find it challenging to deal with staff who are insensitive to my needs as an international student.</c:v>
                </c:pt>
                <c:pt idx="3">
                  <c:v>I find it challenging to access one-on-one academic advising services that meet my needs in my College.</c:v>
                </c:pt>
                <c:pt idx="4">
                  <c:v>I find it challenging to access one-on-one academic advising services that meet my needs in my Department.</c:v>
                </c:pt>
                <c:pt idx="5">
                  <c:v>I find it challenging to seek help from my professors.</c:v>
                </c:pt>
                <c:pt idx="6">
                  <c:v>I find it challenging to deal with faculty who are insensitive to my needs as an international student.</c:v>
                </c:pt>
                <c:pt idx="7">
                  <c:v>I find it challenging to relate to my professors.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27</c:v>
                </c:pt>
                <c:pt idx="1">
                  <c:v>33</c:v>
                </c:pt>
                <c:pt idx="2">
                  <c:v>51</c:v>
                </c:pt>
                <c:pt idx="3">
                  <c:v>51</c:v>
                </c:pt>
                <c:pt idx="4">
                  <c:v>51</c:v>
                </c:pt>
                <c:pt idx="5">
                  <c:v>54</c:v>
                </c:pt>
                <c:pt idx="6">
                  <c:v>56</c:v>
                </c:pt>
                <c:pt idx="7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 find it challenging to seek help from my graduate student instructors (GSI).</c:v>
                </c:pt>
                <c:pt idx="1">
                  <c:v>I find it challenging to relate to my graduate student instructors (GSI).</c:v>
                </c:pt>
                <c:pt idx="2">
                  <c:v>I find it challenging to deal with staff who are insensitive to my needs as an international student.</c:v>
                </c:pt>
                <c:pt idx="3">
                  <c:v>I find it challenging to access one-on-one academic advising services that meet my needs in my College.</c:v>
                </c:pt>
                <c:pt idx="4">
                  <c:v>I find it challenging to access one-on-one academic advising services that meet my needs in my Department.</c:v>
                </c:pt>
                <c:pt idx="5">
                  <c:v>I find it challenging to seek help from my professors.</c:v>
                </c:pt>
                <c:pt idx="6">
                  <c:v>I find it challenging to deal with faculty who are insensitive to my needs as an international student.</c:v>
                </c:pt>
                <c:pt idx="7">
                  <c:v>I find it challenging to relate to my professors.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60</c:v>
                </c:pt>
                <c:pt idx="1">
                  <c:v>69</c:v>
                </c:pt>
                <c:pt idx="2">
                  <c:v>85</c:v>
                </c:pt>
                <c:pt idx="3">
                  <c:v>69</c:v>
                </c:pt>
                <c:pt idx="4">
                  <c:v>71</c:v>
                </c:pt>
                <c:pt idx="5">
                  <c:v>86</c:v>
                </c:pt>
                <c:pt idx="6">
                  <c:v>89</c:v>
                </c:pt>
                <c:pt idx="7">
                  <c:v>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 find it challenging to seek help from my graduate student instructors (GSI).</c:v>
                </c:pt>
                <c:pt idx="1">
                  <c:v>I find it challenging to relate to my graduate student instructors (GSI).</c:v>
                </c:pt>
                <c:pt idx="2">
                  <c:v>I find it challenging to deal with staff who are insensitive to my needs as an international student.</c:v>
                </c:pt>
                <c:pt idx="3">
                  <c:v>I find it challenging to access one-on-one academic advising services that meet my needs in my College.</c:v>
                </c:pt>
                <c:pt idx="4">
                  <c:v>I find it challenging to access one-on-one academic advising services that meet my needs in my Department.</c:v>
                </c:pt>
                <c:pt idx="5">
                  <c:v>I find it challenging to seek help from my professors.</c:v>
                </c:pt>
                <c:pt idx="6">
                  <c:v>I find it challenging to deal with faculty who are insensitive to my needs as an international student.</c:v>
                </c:pt>
                <c:pt idx="7">
                  <c:v>I find it challenging to relate to my professors.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112</c:v>
                </c:pt>
                <c:pt idx="1">
                  <c:v>112</c:v>
                </c:pt>
                <c:pt idx="2">
                  <c:v>88</c:v>
                </c:pt>
                <c:pt idx="3">
                  <c:v>97</c:v>
                </c:pt>
                <c:pt idx="4">
                  <c:v>91</c:v>
                </c:pt>
                <c:pt idx="5">
                  <c:v>91</c:v>
                </c:pt>
                <c:pt idx="6">
                  <c:v>83</c:v>
                </c:pt>
                <c:pt idx="7">
                  <c:v>78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 find it challenging to seek help from my graduate student instructors (GSI).</c:v>
                </c:pt>
                <c:pt idx="1">
                  <c:v>I find it challenging to relate to my graduate student instructors (GSI).</c:v>
                </c:pt>
                <c:pt idx="2">
                  <c:v>I find it challenging to deal with staff who are insensitive to my needs as an international student.</c:v>
                </c:pt>
                <c:pt idx="3">
                  <c:v>I find it challenging to access one-on-one academic advising services that meet my needs in my College.</c:v>
                </c:pt>
                <c:pt idx="4">
                  <c:v>I find it challenging to access one-on-one academic advising services that meet my needs in my Department.</c:v>
                </c:pt>
                <c:pt idx="5">
                  <c:v>I find it challenging to seek help from my professors.</c:v>
                </c:pt>
                <c:pt idx="6">
                  <c:v>I find it challenging to deal with faculty who are insensitive to my needs as an international student.</c:v>
                </c:pt>
                <c:pt idx="7">
                  <c:v>I find it challenging to relate to my professors.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112</c:v>
                </c:pt>
                <c:pt idx="1">
                  <c:v>98</c:v>
                </c:pt>
                <c:pt idx="2">
                  <c:v>79</c:v>
                </c:pt>
                <c:pt idx="3">
                  <c:v>82</c:v>
                </c:pt>
                <c:pt idx="4">
                  <c:v>85</c:v>
                </c:pt>
                <c:pt idx="5">
                  <c:v>84</c:v>
                </c:pt>
                <c:pt idx="6">
                  <c:v>75</c:v>
                </c:pt>
                <c:pt idx="7">
                  <c:v>79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applicable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 find it challenging to seek help from my graduate student instructors (GSI).</c:v>
                </c:pt>
                <c:pt idx="1">
                  <c:v>I find it challenging to relate to my graduate student instructors (GSI).</c:v>
                </c:pt>
                <c:pt idx="2">
                  <c:v>I find it challenging to deal with staff who are insensitive to my needs as an international student.</c:v>
                </c:pt>
                <c:pt idx="3">
                  <c:v>I find it challenging to access one-on-one academic advising services that meet my needs in my College.</c:v>
                </c:pt>
                <c:pt idx="4">
                  <c:v>I find it challenging to access one-on-one academic advising services that meet my needs in my Department.</c:v>
                </c:pt>
                <c:pt idx="5">
                  <c:v>I find it challenging to seek help from my professors.</c:v>
                </c:pt>
                <c:pt idx="6">
                  <c:v>I find it challenging to deal with faculty who are insensitive to my needs as an international student.</c:v>
                </c:pt>
                <c:pt idx="7">
                  <c:v>I find it challenging to relate to my professors.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15</c:v>
                </c:pt>
                <c:pt idx="3">
                  <c:v>19</c:v>
                </c:pt>
                <c:pt idx="4">
                  <c:v>20</c:v>
                </c:pt>
                <c:pt idx="5">
                  <c:v>3</c:v>
                </c:pt>
                <c:pt idx="6">
                  <c:v>15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428096"/>
        <c:axId val="167429632"/>
      </c:barChart>
      <c:catAx>
        <c:axId val="1674280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67429632"/>
        <c:crosses val="autoZero"/>
        <c:auto val="1"/>
        <c:lblAlgn val="ctr"/>
        <c:lblOffset val="100"/>
        <c:noMultiLvlLbl val="0"/>
      </c:catAx>
      <c:valAx>
        <c:axId val="1674296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7428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feel safe in my home</c:v>
                </c:pt>
                <c:pt idx="1">
                  <c:v>I feel safe in my neighborhood</c:v>
                </c:pt>
                <c:pt idx="2">
                  <c:v>I walk alone at night in Berkeley</c:v>
                </c:pt>
                <c:pt idx="3">
                  <c:v>I know how to contact emergency services for help</c:v>
                </c:pt>
                <c:pt idx="4">
                  <c:v>I feel safe walking on campus at night</c:v>
                </c:pt>
                <c:pt idx="5">
                  <c:v>I use safety resource services such as BearWalk and NightRides</c:v>
                </c:pt>
                <c:pt idx="6">
                  <c:v>I feel safe leaving my belongings unattended on campus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314</c:v>
                </c:pt>
                <c:pt idx="1">
                  <c:v>236</c:v>
                </c:pt>
                <c:pt idx="2">
                  <c:v>170</c:v>
                </c:pt>
                <c:pt idx="3">
                  <c:v>147</c:v>
                </c:pt>
                <c:pt idx="4">
                  <c:v>143</c:v>
                </c:pt>
                <c:pt idx="5">
                  <c:v>36</c:v>
                </c:pt>
                <c:pt idx="6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feel safe in my home</c:v>
                </c:pt>
                <c:pt idx="1">
                  <c:v>I feel safe in my neighborhood</c:v>
                </c:pt>
                <c:pt idx="2">
                  <c:v>I walk alone at night in Berkeley</c:v>
                </c:pt>
                <c:pt idx="3">
                  <c:v>I know how to contact emergency services for help</c:v>
                </c:pt>
                <c:pt idx="4">
                  <c:v>I feel safe walking on campus at night</c:v>
                </c:pt>
                <c:pt idx="5">
                  <c:v>I use safety resource services such as BearWalk and NightRides</c:v>
                </c:pt>
                <c:pt idx="6">
                  <c:v>I feel safe leaving my belongings unattended on campus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130</c:v>
                </c:pt>
                <c:pt idx="1">
                  <c:v>156</c:v>
                </c:pt>
                <c:pt idx="2">
                  <c:v>124</c:v>
                </c:pt>
                <c:pt idx="3">
                  <c:v>188</c:v>
                </c:pt>
                <c:pt idx="4">
                  <c:v>133</c:v>
                </c:pt>
                <c:pt idx="5">
                  <c:v>49</c:v>
                </c:pt>
                <c:pt idx="6">
                  <c:v>52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feel safe in my home</c:v>
                </c:pt>
                <c:pt idx="1">
                  <c:v>I feel safe in my neighborhood</c:v>
                </c:pt>
                <c:pt idx="2">
                  <c:v>I walk alone at night in Berkeley</c:v>
                </c:pt>
                <c:pt idx="3">
                  <c:v>I know how to contact emergency services for help</c:v>
                </c:pt>
                <c:pt idx="4">
                  <c:v>I feel safe walking on campus at night</c:v>
                </c:pt>
                <c:pt idx="5">
                  <c:v>I use safety resource services such as BearWalk and NightRides</c:v>
                </c:pt>
                <c:pt idx="6">
                  <c:v>I feel safe leaving my belongings unattended on campus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19</c:v>
                </c:pt>
                <c:pt idx="1">
                  <c:v>61</c:v>
                </c:pt>
                <c:pt idx="2">
                  <c:v>68</c:v>
                </c:pt>
                <c:pt idx="3">
                  <c:v>82</c:v>
                </c:pt>
                <c:pt idx="4">
                  <c:v>92</c:v>
                </c:pt>
                <c:pt idx="5">
                  <c:v>61</c:v>
                </c:pt>
                <c:pt idx="6">
                  <c:v>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feel safe in my home</c:v>
                </c:pt>
                <c:pt idx="1">
                  <c:v>I feel safe in my neighborhood</c:v>
                </c:pt>
                <c:pt idx="2">
                  <c:v>I walk alone at night in Berkeley</c:v>
                </c:pt>
                <c:pt idx="3">
                  <c:v>I know how to contact emergency services for help</c:v>
                </c:pt>
                <c:pt idx="4">
                  <c:v>I feel safe walking on campus at night</c:v>
                </c:pt>
                <c:pt idx="5">
                  <c:v>I use safety resource services such as BearWalk and NightRides</c:v>
                </c:pt>
                <c:pt idx="6">
                  <c:v>I feel safe leaving my belongings unattended on campus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10</c:v>
                </c:pt>
                <c:pt idx="1">
                  <c:v>21</c:v>
                </c:pt>
                <c:pt idx="2">
                  <c:v>101</c:v>
                </c:pt>
                <c:pt idx="3">
                  <c:v>56</c:v>
                </c:pt>
                <c:pt idx="4">
                  <c:v>96</c:v>
                </c:pt>
                <c:pt idx="5">
                  <c:v>261</c:v>
                </c:pt>
                <c:pt idx="6">
                  <c:v>313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Applicable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feel safe in my home</c:v>
                </c:pt>
                <c:pt idx="1">
                  <c:v>I feel safe in my neighborhood</c:v>
                </c:pt>
                <c:pt idx="2">
                  <c:v>I walk alone at night in Berkeley</c:v>
                </c:pt>
                <c:pt idx="3">
                  <c:v>I know how to contact emergency services for help</c:v>
                </c:pt>
                <c:pt idx="4">
                  <c:v>I feel safe walking on campus at night</c:v>
                </c:pt>
                <c:pt idx="5">
                  <c:v>I use safety resource services such as BearWalk and NightRides</c:v>
                </c:pt>
                <c:pt idx="6">
                  <c:v>I feel safe leaving my belongings unattended on campus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12</c:v>
                </c:pt>
                <c:pt idx="3">
                  <c:v>2</c:v>
                </c:pt>
                <c:pt idx="4">
                  <c:v>11</c:v>
                </c:pt>
                <c:pt idx="5">
                  <c:v>68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622144"/>
        <c:axId val="167623680"/>
      </c:barChart>
      <c:catAx>
        <c:axId val="167622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7623680"/>
        <c:crosses val="autoZero"/>
        <c:auto val="1"/>
        <c:lblAlgn val="ctr"/>
        <c:lblOffset val="100"/>
        <c:noMultiLvlLbl val="0"/>
      </c:catAx>
      <c:valAx>
        <c:axId val="167623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7622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Student Learning Center (SLC)</c:v>
                </c:pt>
                <c:pt idx="5">
                  <c:v>CalSO/New Student Services</c:v>
                </c:pt>
                <c:pt idx="6">
                  <c:v>ASUC</c:v>
                </c:pt>
                <c:pt idx="7">
                  <c:v>Tang Center (University Health Services)</c:v>
                </c:pt>
                <c:pt idx="8">
                  <c:v>University Housing (Residential Services)</c:v>
                </c:pt>
                <c:pt idx="9">
                  <c:v>Career Center</c:v>
                </c:pt>
                <c:pt idx="10">
                  <c:v>Office of the Registrar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17</c:v>
                </c:pt>
                <c:pt idx="1">
                  <c:v>9</c:v>
                </c:pt>
                <c:pt idx="2">
                  <c:v>17</c:v>
                </c:pt>
                <c:pt idx="3">
                  <c:v>9</c:v>
                </c:pt>
                <c:pt idx="4">
                  <c:v>48</c:v>
                </c:pt>
                <c:pt idx="5">
                  <c:v>29</c:v>
                </c:pt>
                <c:pt idx="6">
                  <c:v>14</c:v>
                </c:pt>
                <c:pt idx="7">
                  <c:v>32</c:v>
                </c:pt>
                <c:pt idx="8">
                  <c:v>20</c:v>
                </c:pt>
                <c:pt idx="9">
                  <c:v>31</c:v>
                </c:pt>
                <c:pt idx="10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Student Learning Center (SLC)</c:v>
                </c:pt>
                <c:pt idx="5">
                  <c:v>CalSO/New Student Services</c:v>
                </c:pt>
                <c:pt idx="6">
                  <c:v>ASUC</c:v>
                </c:pt>
                <c:pt idx="7">
                  <c:v>Tang Center (University Health Services)</c:v>
                </c:pt>
                <c:pt idx="8">
                  <c:v>University Housing (Residential Services)</c:v>
                </c:pt>
                <c:pt idx="9">
                  <c:v>Career Center</c:v>
                </c:pt>
                <c:pt idx="10">
                  <c:v>Office of the Registrar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33</c:v>
                </c:pt>
                <c:pt idx="1">
                  <c:v>38</c:v>
                </c:pt>
                <c:pt idx="2">
                  <c:v>59</c:v>
                </c:pt>
                <c:pt idx="3">
                  <c:v>71</c:v>
                </c:pt>
                <c:pt idx="4">
                  <c:v>80</c:v>
                </c:pt>
                <c:pt idx="5">
                  <c:v>80</c:v>
                </c:pt>
                <c:pt idx="6">
                  <c:v>85</c:v>
                </c:pt>
                <c:pt idx="7">
                  <c:v>89</c:v>
                </c:pt>
                <c:pt idx="8">
                  <c:v>94</c:v>
                </c:pt>
                <c:pt idx="9">
                  <c:v>103</c:v>
                </c:pt>
                <c:pt idx="10">
                  <c:v>131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Student Learning Center (SLC)</c:v>
                </c:pt>
                <c:pt idx="5">
                  <c:v>CalSO/New Student Services</c:v>
                </c:pt>
                <c:pt idx="6">
                  <c:v>ASUC</c:v>
                </c:pt>
                <c:pt idx="7">
                  <c:v>Tang Center (University Health Services)</c:v>
                </c:pt>
                <c:pt idx="8">
                  <c:v>University Housing (Residential Services)</c:v>
                </c:pt>
                <c:pt idx="9">
                  <c:v>Career Center</c:v>
                </c:pt>
                <c:pt idx="10">
                  <c:v>Office of the Registrar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41</c:v>
                </c:pt>
                <c:pt idx="1">
                  <c:v>42</c:v>
                </c:pt>
                <c:pt idx="2">
                  <c:v>53</c:v>
                </c:pt>
                <c:pt idx="3">
                  <c:v>68</c:v>
                </c:pt>
                <c:pt idx="4">
                  <c:v>53</c:v>
                </c:pt>
                <c:pt idx="5">
                  <c:v>58</c:v>
                </c:pt>
                <c:pt idx="6">
                  <c:v>86</c:v>
                </c:pt>
                <c:pt idx="7">
                  <c:v>79</c:v>
                </c:pt>
                <c:pt idx="8">
                  <c:v>82</c:v>
                </c:pt>
                <c:pt idx="9">
                  <c:v>67</c:v>
                </c:pt>
                <c:pt idx="10">
                  <c:v>86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Student Learning Center (SLC)</c:v>
                </c:pt>
                <c:pt idx="5">
                  <c:v>CalSO/New Student Services</c:v>
                </c:pt>
                <c:pt idx="6">
                  <c:v>ASUC</c:v>
                </c:pt>
                <c:pt idx="7">
                  <c:v>Tang Center (University Health Services)</c:v>
                </c:pt>
                <c:pt idx="8">
                  <c:v>University Housing (Residential Services)</c:v>
                </c:pt>
                <c:pt idx="9">
                  <c:v>Career Center</c:v>
                </c:pt>
                <c:pt idx="10">
                  <c:v>Office of the Registrar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8</c:v>
                </c:pt>
                <c:pt idx="1">
                  <c:v>36</c:v>
                </c:pt>
                <c:pt idx="2">
                  <c:v>6</c:v>
                </c:pt>
                <c:pt idx="3">
                  <c:v>30</c:v>
                </c:pt>
                <c:pt idx="4">
                  <c:v>14</c:v>
                </c:pt>
                <c:pt idx="5">
                  <c:v>16</c:v>
                </c:pt>
                <c:pt idx="6">
                  <c:v>25</c:v>
                </c:pt>
                <c:pt idx="7">
                  <c:v>36</c:v>
                </c:pt>
                <c:pt idx="8">
                  <c:v>29</c:v>
                </c:pt>
                <c:pt idx="9">
                  <c:v>15</c:v>
                </c:pt>
                <c:pt idx="10">
                  <c:v>21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did not use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Student Learning Center (SLC)</c:v>
                </c:pt>
                <c:pt idx="5">
                  <c:v>CalSO/New Student Services</c:v>
                </c:pt>
                <c:pt idx="6">
                  <c:v>ASUC</c:v>
                </c:pt>
                <c:pt idx="7">
                  <c:v>Tang Center (University Health Services)</c:v>
                </c:pt>
                <c:pt idx="8">
                  <c:v>University Housing (Residential Services)</c:v>
                </c:pt>
                <c:pt idx="9">
                  <c:v>Career Center</c:v>
                </c:pt>
                <c:pt idx="10">
                  <c:v>Office of the Registrar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219</c:v>
                </c:pt>
                <c:pt idx="1">
                  <c:v>193</c:v>
                </c:pt>
                <c:pt idx="2">
                  <c:v>183</c:v>
                </c:pt>
                <c:pt idx="3">
                  <c:v>140</c:v>
                </c:pt>
                <c:pt idx="4">
                  <c:v>123</c:v>
                </c:pt>
                <c:pt idx="5">
                  <c:v>135</c:v>
                </c:pt>
                <c:pt idx="6">
                  <c:v>108</c:v>
                </c:pt>
                <c:pt idx="7">
                  <c:v>82</c:v>
                </c:pt>
                <c:pt idx="8">
                  <c:v>93</c:v>
                </c:pt>
                <c:pt idx="9">
                  <c:v>102</c:v>
                </c:pt>
                <c:pt idx="10">
                  <c:v>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67976320"/>
        <c:axId val="167986304"/>
      </c:barChart>
      <c:catAx>
        <c:axId val="1679763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67986304"/>
        <c:crosses val="autoZero"/>
        <c:auto val="1"/>
        <c:lblAlgn val="ctr"/>
        <c:lblOffset val="100"/>
        <c:noMultiLvlLbl val="0"/>
      </c:catAx>
      <c:valAx>
        <c:axId val="16798630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67976320"/>
        <c:crosses val="autoZero"/>
        <c:crossBetween val="between"/>
      </c:valAx>
    </c:plotArea>
    <c:legend>
      <c:legendPos val="b"/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CalSO/New Student Services</c:v>
                </c:pt>
                <c:pt idx="5">
                  <c:v>Student Learning Center (SLC)</c:v>
                </c:pt>
                <c:pt idx="6">
                  <c:v>ASUC</c:v>
                </c:pt>
                <c:pt idx="7">
                  <c:v>Career Center</c:v>
                </c:pt>
                <c:pt idx="8">
                  <c:v>Tang Center (University Health Services)</c:v>
                </c:pt>
                <c:pt idx="9">
                  <c:v>University Housing (Residential Services)</c:v>
                </c:pt>
                <c:pt idx="10">
                  <c:v>Office of the Registrar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21</c:v>
                </c:pt>
                <c:pt idx="1">
                  <c:v>15</c:v>
                </c:pt>
                <c:pt idx="2">
                  <c:v>26</c:v>
                </c:pt>
                <c:pt idx="3">
                  <c:v>36</c:v>
                </c:pt>
                <c:pt idx="4">
                  <c:v>31</c:v>
                </c:pt>
                <c:pt idx="5">
                  <c:v>48</c:v>
                </c:pt>
                <c:pt idx="6">
                  <c:v>25</c:v>
                </c:pt>
                <c:pt idx="7">
                  <c:v>42</c:v>
                </c:pt>
                <c:pt idx="8">
                  <c:v>51</c:v>
                </c:pt>
                <c:pt idx="9">
                  <c:v>33</c:v>
                </c:pt>
                <c:pt idx="10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CalSO/New Student Services</c:v>
                </c:pt>
                <c:pt idx="5">
                  <c:v>Student Learning Center (SLC)</c:v>
                </c:pt>
                <c:pt idx="6">
                  <c:v>ASUC</c:v>
                </c:pt>
                <c:pt idx="7">
                  <c:v>Career Center</c:v>
                </c:pt>
                <c:pt idx="8">
                  <c:v>Tang Center (University Health Services)</c:v>
                </c:pt>
                <c:pt idx="9">
                  <c:v>University Housing (Residential Services)</c:v>
                </c:pt>
                <c:pt idx="10">
                  <c:v>Office of the Registrar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43</c:v>
                </c:pt>
                <c:pt idx="1">
                  <c:v>49</c:v>
                </c:pt>
                <c:pt idx="2">
                  <c:v>58</c:v>
                </c:pt>
                <c:pt idx="3">
                  <c:v>72</c:v>
                </c:pt>
                <c:pt idx="4">
                  <c:v>87</c:v>
                </c:pt>
                <c:pt idx="5">
                  <c:v>90</c:v>
                </c:pt>
                <c:pt idx="6">
                  <c:v>93</c:v>
                </c:pt>
                <c:pt idx="7">
                  <c:v>98</c:v>
                </c:pt>
                <c:pt idx="8">
                  <c:v>99</c:v>
                </c:pt>
                <c:pt idx="9">
                  <c:v>106</c:v>
                </c:pt>
                <c:pt idx="10">
                  <c:v>114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CalSO/New Student Services</c:v>
                </c:pt>
                <c:pt idx="5">
                  <c:v>Student Learning Center (SLC)</c:v>
                </c:pt>
                <c:pt idx="6">
                  <c:v>ASUC</c:v>
                </c:pt>
                <c:pt idx="7">
                  <c:v>Career Center</c:v>
                </c:pt>
                <c:pt idx="8">
                  <c:v>Tang Center (University Health Services)</c:v>
                </c:pt>
                <c:pt idx="9">
                  <c:v>University Housing (Residential Services)</c:v>
                </c:pt>
                <c:pt idx="10">
                  <c:v>Office of the Registrar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27</c:v>
                </c:pt>
                <c:pt idx="1">
                  <c:v>36</c:v>
                </c:pt>
                <c:pt idx="2">
                  <c:v>33</c:v>
                </c:pt>
                <c:pt idx="3">
                  <c:v>41</c:v>
                </c:pt>
                <c:pt idx="4">
                  <c:v>43</c:v>
                </c:pt>
                <c:pt idx="5">
                  <c:v>35</c:v>
                </c:pt>
                <c:pt idx="6">
                  <c:v>52</c:v>
                </c:pt>
                <c:pt idx="7">
                  <c:v>55</c:v>
                </c:pt>
                <c:pt idx="8">
                  <c:v>57</c:v>
                </c:pt>
                <c:pt idx="9">
                  <c:v>50</c:v>
                </c:pt>
                <c:pt idx="10">
                  <c:v>70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never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CalSO/New Student Services</c:v>
                </c:pt>
                <c:pt idx="5">
                  <c:v>Student Learning Center (SLC)</c:v>
                </c:pt>
                <c:pt idx="6">
                  <c:v>ASUC</c:v>
                </c:pt>
                <c:pt idx="7">
                  <c:v>Career Center</c:v>
                </c:pt>
                <c:pt idx="8">
                  <c:v>Tang Center (University Health Services)</c:v>
                </c:pt>
                <c:pt idx="9">
                  <c:v>University Housing (Residential Services)</c:v>
                </c:pt>
                <c:pt idx="10">
                  <c:v>Office of the Registrar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7</c:v>
                </c:pt>
                <c:pt idx="1">
                  <c:v>30</c:v>
                </c:pt>
                <c:pt idx="2">
                  <c:v>7</c:v>
                </c:pt>
                <c:pt idx="3">
                  <c:v>17</c:v>
                </c:pt>
                <c:pt idx="4">
                  <c:v>21</c:v>
                </c:pt>
                <c:pt idx="5">
                  <c:v>12</c:v>
                </c:pt>
                <c:pt idx="6">
                  <c:v>17</c:v>
                </c:pt>
                <c:pt idx="7">
                  <c:v>12</c:v>
                </c:pt>
                <c:pt idx="8">
                  <c:v>18</c:v>
                </c:pt>
                <c:pt idx="9">
                  <c:v>21</c:v>
                </c:pt>
                <c:pt idx="10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did not use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Sheet1!$A$2:$A$12</c:f>
              <c:strCache>
                <c:ptCount val="11"/>
                <c:pt idx="0">
                  <c:v>Transfer Center</c:v>
                </c:pt>
                <c:pt idx="1">
                  <c:v>Office of Financial Aid (Sproul Hall)</c:v>
                </c:pt>
                <c:pt idx="2">
                  <c:v>Counseling &amp; Psychological Services</c:v>
                </c:pt>
                <c:pt idx="3">
                  <c:v>Payroll/Glacier</c:v>
                </c:pt>
                <c:pt idx="4">
                  <c:v>CalSO/New Student Services</c:v>
                </c:pt>
                <c:pt idx="5">
                  <c:v>Student Learning Center (SLC)</c:v>
                </c:pt>
                <c:pt idx="6">
                  <c:v>ASUC</c:v>
                </c:pt>
                <c:pt idx="7">
                  <c:v>Career Center</c:v>
                </c:pt>
                <c:pt idx="8">
                  <c:v>Tang Center (University Health Services)</c:v>
                </c:pt>
                <c:pt idx="9">
                  <c:v>University Housing (Residential Services)</c:v>
                </c:pt>
                <c:pt idx="10">
                  <c:v>Office of the Registrar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220</c:v>
                </c:pt>
                <c:pt idx="1">
                  <c:v>188</c:v>
                </c:pt>
                <c:pt idx="2">
                  <c:v>194</c:v>
                </c:pt>
                <c:pt idx="3">
                  <c:v>152</c:v>
                </c:pt>
                <c:pt idx="4">
                  <c:v>136</c:v>
                </c:pt>
                <c:pt idx="5">
                  <c:v>133</c:v>
                </c:pt>
                <c:pt idx="6">
                  <c:v>131</c:v>
                </c:pt>
                <c:pt idx="7">
                  <c:v>111</c:v>
                </c:pt>
                <c:pt idx="8">
                  <c:v>93</c:v>
                </c:pt>
                <c:pt idx="9">
                  <c:v>108</c:v>
                </c:pt>
                <c:pt idx="10">
                  <c:v>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67872384"/>
        <c:axId val="167873920"/>
      </c:barChart>
      <c:catAx>
        <c:axId val="1678723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7873920"/>
        <c:crosses val="autoZero"/>
        <c:auto val="1"/>
        <c:lblAlgn val="ctr"/>
        <c:lblOffset val="100"/>
        <c:noMultiLvlLbl val="0"/>
      </c:catAx>
      <c:valAx>
        <c:axId val="1678739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67872384"/>
        <c:crosses val="autoZero"/>
        <c:crossBetween val="between"/>
      </c:valAx>
    </c:plotArea>
    <c:legend>
      <c:legendPos val="b"/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GSI Teaching &amp; Resource Center</c:v>
                </c:pt>
                <c:pt idx="5">
                  <c:v>Graduate Academic Services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30</c:v>
                </c:pt>
                <c:pt idx="1">
                  <c:v>19</c:v>
                </c:pt>
                <c:pt idx="2">
                  <c:v>49</c:v>
                </c:pt>
                <c:pt idx="3">
                  <c:v>41</c:v>
                </c:pt>
                <c:pt idx="4">
                  <c:v>63</c:v>
                </c:pt>
                <c:pt idx="5">
                  <c:v>46</c:v>
                </c:pt>
                <c:pt idx="6">
                  <c:v>61</c:v>
                </c:pt>
                <c:pt idx="7">
                  <c:v>60</c:v>
                </c:pt>
                <c:pt idx="8">
                  <c:v>60</c:v>
                </c:pt>
                <c:pt idx="9">
                  <c:v>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GSI Teaching &amp; Resource Center</c:v>
                </c:pt>
                <c:pt idx="5">
                  <c:v>Graduate Academic Services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56</c:v>
                </c:pt>
                <c:pt idx="1">
                  <c:v>73</c:v>
                </c:pt>
                <c:pt idx="2">
                  <c:v>91</c:v>
                </c:pt>
                <c:pt idx="3">
                  <c:v>94</c:v>
                </c:pt>
                <c:pt idx="4">
                  <c:v>120</c:v>
                </c:pt>
                <c:pt idx="5">
                  <c:v>121</c:v>
                </c:pt>
                <c:pt idx="6">
                  <c:v>149</c:v>
                </c:pt>
                <c:pt idx="7">
                  <c:v>163</c:v>
                </c:pt>
                <c:pt idx="8">
                  <c:v>182</c:v>
                </c:pt>
                <c:pt idx="9">
                  <c:v>208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GSI Teaching &amp; Resource Center</c:v>
                </c:pt>
                <c:pt idx="5">
                  <c:v>Graduate Academic Services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44</c:v>
                </c:pt>
                <c:pt idx="1">
                  <c:v>55</c:v>
                </c:pt>
                <c:pt idx="2">
                  <c:v>50</c:v>
                </c:pt>
                <c:pt idx="3">
                  <c:v>58</c:v>
                </c:pt>
                <c:pt idx="4">
                  <c:v>79</c:v>
                </c:pt>
                <c:pt idx="5">
                  <c:v>72</c:v>
                </c:pt>
                <c:pt idx="6">
                  <c:v>91</c:v>
                </c:pt>
                <c:pt idx="7">
                  <c:v>121</c:v>
                </c:pt>
                <c:pt idx="8">
                  <c:v>97</c:v>
                </c:pt>
                <c:pt idx="9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GSI Teaching &amp; Resource Center</c:v>
                </c:pt>
                <c:pt idx="5">
                  <c:v>Graduate Academic Services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11</c:v>
                </c:pt>
                <c:pt idx="1">
                  <c:v>15</c:v>
                </c:pt>
                <c:pt idx="2">
                  <c:v>37</c:v>
                </c:pt>
                <c:pt idx="3">
                  <c:v>20</c:v>
                </c:pt>
                <c:pt idx="4">
                  <c:v>17</c:v>
                </c:pt>
                <c:pt idx="5">
                  <c:v>16</c:v>
                </c:pt>
                <c:pt idx="6">
                  <c:v>24</c:v>
                </c:pt>
                <c:pt idx="7">
                  <c:v>60</c:v>
                </c:pt>
                <c:pt idx="8">
                  <c:v>37</c:v>
                </c:pt>
                <c:pt idx="9">
                  <c:v>25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did not use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GSI Teaching &amp; Resource Center</c:v>
                </c:pt>
                <c:pt idx="5">
                  <c:v>Graduate Academic Services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334</c:v>
                </c:pt>
                <c:pt idx="1">
                  <c:v>313</c:v>
                </c:pt>
                <c:pt idx="2">
                  <c:v>248</c:v>
                </c:pt>
                <c:pt idx="3">
                  <c:v>262</c:v>
                </c:pt>
                <c:pt idx="4">
                  <c:v>196</c:v>
                </c:pt>
                <c:pt idx="5">
                  <c:v>220</c:v>
                </c:pt>
                <c:pt idx="6">
                  <c:v>150</c:v>
                </c:pt>
                <c:pt idx="7">
                  <c:v>71</c:v>
                </c:pt>
                <c:pt idx="8">
                  <c:v>99</c:v>
                </c:pt>
                <c:pt idx="9">
                  <c:v>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67817984"/>
        <c:axId val="167819520"/>
      </c:barChart>
      <c:catAx>
        <c:axId val="1678179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7819520"/>
        <c:crosses val="autoZero"/>
        <c:auto val="1"/>
        <c:lblAlgn val="ctr"/>
        <c:lblOffset val="100"/>
        <c:noMultiLvlLbl val="0"/>
      </c:catAx>
      <c:valAx>
        <c:axId val="1678195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67817984"/>
        <c:crosses val="autoZero"/>
        <c:crossBetween val="between"/>
      </c:valAx>
    </c:plotArea>
    <c:legend>
      <c:legendPos val="b"/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Graduate Academic Services</c:v>
                </c:pt>
                <c:pt idx="5">
                  <c:v>GSI Teaching &amp; Resource Center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54</c:v>
                </c:pt>
                <c:pt idx="1">
                  <c:v>32</c:v>
                </c:pt>
                <c:pt idx="2">
                  <c:v>77</c:v>
                </c:pt>
                <c:pt idx="3">
                  <c:v>66</c:v>
                </c:pt>
                <c:pt idx="4">
                  <c:v>88</c:v>
                </c:pt>
                <c:pt idx="5">
                  <c:v>95</c:v>
                </c:pt>
                <c:pt idx="6">
                  <c:v>118</c:v>
                </c:pt>
                <c:pt idx="7">
                  <c:v>154</c:v>
                </c:pt>
                <c:pt idx="8">
                  <c:v>124</c:v>
                </c:pt>
                <c:pt idx="9">
                  <c:v>130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Graduate Academic Services</c:v>
                </c:pt>
                <c:pt idx="5">
                  <c:v>GSI Teaching &amp; Resource Center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55</c:v>
                </c:pt>
                <c:pt idx="1">
                  <c:v>70</c:v>
                </c:pt>
                <c:pt idx="2">
                  <c:v>88</c:v>
                </c:pt>
                <c:pt idx="3">
                  <c:v>92</c:v>
                </c:pt>
                <c:pt idx="4">
                  <c:v>105</c:v>
                </c:pt>
                <c:pt idx="5">
                  <c:v>111</c:v>
                </c:pt>
                <c:pt idx="6">
                  <c:v>120</c:v>
                </c:pt>
                <c:pt idx="7">
                  <c:v>134</c:v>
                </c:pt>
                <c:pt idx="8">
                  <c:v>172</c:v>
                </c:pt>
                <c:pt idx="9">
                  <c:v>173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Graduate Academic Services</c:v>
                </c:pt>
                <c:pt idx="5">
                  <c:v>GSI Teaching &amp; Resource Center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28</c:v>
                </c:pt>
                <c:pt idx="1">
                  <c:v>22</c:v>
                </c:pt>
                <c:pt idx="2">
                  <c:v>38</c:v>
                </c:pt>
                <c:pt idx="3">
                  <c:v>38</c:v>
                </c:pt>
                <c:pt idx="4">
                  <c:v>44</c:v>
                </c:pt>
                <c:pt idx="5">
                  <c:v>41</c:v>
                </c:pt>
                <c:pt idx="6">
                  <c:v>46</c:v>
                </c:pt>
                <c:pt idx="7">
                  <c:v>57</c:v>
                </c:pt>
                <c:pt idx="8">
                  <c:v>49</c:v>
                </c:pt>
                <c:pt idx="9">
                  <c:v>42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never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Graduate Academic Services</c:v>
                </c:pt>
                <c:pt idx="5">
                  <c:v>GSI Teaching &amp; Resource Center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5</c:v>
                </c:pt>
                <c:pt idx="1">
                  <c:v>11</c:v>
                </c:pt>
                <c:pt idx="2">
                  <c:v>17</c:v>
                </c:pt>
                <c:pt idx="3">
                  <c:v>9</c:v>
                </c:pt>
                <c:pt idx="4">
                  <c:v>6</c:v>
                </c:pt>
                <c:pt idx="5">
                  <c:v>10</c:v>
                </c:pt>
                <c:pt idx="6">
                  <c:v>12</c:v>
                </c:pt>
                <c:pt idx="7">
                  <c:v>32</c:v>
                </c:pt>
                <c:pt idx="8">
                  <c:v>14</c:v>
                </c:pt>
                <c:pt idx="9">
                  <c:v>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did not use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Counseling &amp; Psychological Services</c:v>
                </c:pt>
                <c:pt idx="1">
                  <c:v>ASUC</c:v>
                </c:pt>
                <c:pt idx="2">
                  <c:v>University Housing (Residential Services)</c:v>
                </c:pt>
                <c:pt idx="3">
                  <c:v>Career Center</c:v>
                </c:pt>
                <c:pt idx="4">
                  <c:v>Graduate Academic Services</c:v>
                </c:pt>
                <c:pt idx="5">
                  <c:v>GSI Teaching &amp; Resource Center</c:v>
                </c:pt>
                <c:pt idx="6">
                  <c:v>Graduate Division</c:v>
                </c:pt>
                <c:pt idx="7">
                  <c:v>Payroll/Glacier</c:v>
                </c:pt>
                <c:pt idx="8">
                  <c:v>Tang Center (University Health Services)</c:v>
                </c:pt>
                <c:pt idx="9">
                  <c:v>Office of the Registrar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333</c:v>
                </c:pt>
                <c:pt idx="1">
                  <c:v>340</c:v>
                </c:pt>
                <c:pt idx="2">
                  <c:v>255</c:v>
                </c:pt>
                <c:pt idx="3">
                  <c:v>270</c:v>
                </c:pt>
                <c:pt idx="4">
                  <c:v>232</c:v>
                </c:pt>
                <c:pt idx="5">
                  <c:v>218</c:v>
                </c:pt>
                <c:pt idx="6">
                  <c:v>179</c:v>
                </c:pt>
                <c:pt idx="7">
                  <c:v>98</c:v>
                </c:pt>
                <c:pt idx="8">
                  <c:v>116</c:v>
                </c:pt>
                <c:pt idx="9">
                  <c:v>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68176640"/>
        <c:axId val="168178432"/>
      </c:barChart>
      <c:catAx>
        <c:axId val="1681766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8178432"/>
        <c:crosses val="autoZero"/>
        <c:auto val="1"/>
        <c:lblAlgn val="ctr"/>
        <c:lblOffset val="100"/>
        <c:noMultiLvlLbl val="0"/>
      </c:catAx>
      <c:valAx>
        <c:axId val="1681784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68176640"/>
        <c:crosses val="autoZero"/>
        <c:crossBetween val="between"/>
      </c:valAx>
    </c:plotArea>
    <c:legend>
      <c:legendPos val="b"/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International House Events</c:v>
                </c:pt>
                <c:pt idx="1">
                  <c:v>Zellerbach Performing Arts Center</c:v>
                </c:pt>
                <c:pt idx="2">
                  <c:v>Academic department programs</c:v>
                </c:pt>
                <c:pt idx="3">
                  <c:v>Football, basketball or other athletic events</c:v>
                </c:pt>
                <c:pt idx="4">
                  <c:v>Nationality based student organizations</c:v>
                </c:pt>
                <c:pt idx="5">
                  <c:v>Volunteer activities</c:v>
                </c:pt>
                <c:pt idx="6">
                  <c:v>Registered Student Organizations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22</c:v>
                </c:pt>
                <c:pt idx="2">
                  <c:v>27</c:v>
                </c:pt>
                <c:pt idx="3">
                  <c:v>35</c:v>
                </c:pt>
                <c:pt idx="4">
                  <c:v>37</c:v>
                </c:pt>
                <c:pt idx="5">
                  <c:v>46</c:v>
                </c:pt>
                <c:pt idx="6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International House Events</c:v>
                </c:pt>
                <c:pt idx="1">
                  <c:v>Zellerbach Performing Arts Center</c:v>
                </c:pt>
                <c:pt idx="2">
                  <c:v>Academic department programs</c:v>
                </c:pt>
                <c:pt idx="3">
                  <c:v>Football, basketball or other athletic events</c:v>
                </c:pt>
                <c:pt idx="4">
                  <c:v>Nationality based student organizations</c:v>
                </c:pt>
                <c:pt idx="5">
                  <c:v>Volunteer activities</c:v>
                </c:pt>
                <c:pt idx="6">
                  <c:v>Registered Student Organizations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76</c:v>
                </c:pt>
                <c:pt idx="1">
                  <c:v>78</c:v>
                </c:pt>
                <c:pt idx="2">
                  <c:v>117</c:v>
                </c:pt>
                <c:pt idx="3">
                  <c:v>90</c:v>
                </c:pt>
                <c:pt idx="4">
                  <c:v>80</c:v>
                </c:pt>
                <c:pt idx="5">
                  <c:v>71</c:v>
                </c:pt>
                <c:pt idx="6">
                  <c:v>73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International House Events</c:v>
                </c:pt>
                <c:pt idx="1">
                  <c:v>Zellerbach Performing Arts Center</c:v>
                </c:pt>
                <c:pt idx="2">
                  <c:v>Academic department programs</c:v>
                </c:pt>
                <c:pt idx="3">
                  <c:v>Football, basketball or other athletic events</c:v>
                </c:pt>
                <c:pt idx="4">
                  <c:v>Nationality based student organizations</c:v>
                </c:pt>
                <c:pt idx="5">
                  <c:v>Volunteer activities</c:v>
                </c:pt>
                <c:pt idx="6">
                  <c:v>Registered Student Organizations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114</c:v>
                </c:pt>
                <c:pt idx="1">
                  <c:v>85</c:v>
                </c:pt>
                <c:pt idx="2">
                  <c:v>96</c:v>
                </c:pt>
                <c:pt idx="3">
                  <c:v>93</c:v>
                </c:pt>
                <c:pt idx="4">
                  <c:v>72</c:v>
                </c:pt>
                <c:pt idx="5">
                  <c:v>102</c:v>
                </c:pt>
                <c:pt idx="6">
                  <c:v>71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never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International House Events</c:v>
                </c:pt>
                <c:pt idx="1">
                  <c:v>Zellerbach Performing Arts Center</c:v>
                </c:pt>
                <c:pt idx="2">
                  <c:v>Academic department programs</c:v>
                </c:pt>
                <c:pt idx="3">
                  <c:v>Football, basketball or other athletic events</c:v>
                </c:pt>
                <c:pt idx="4">
                  <c:v>Nationality based student organizations</c:v>
                </c:pt>
                <c:pt idx="5">
                  <c:v>Volunteer activities</c:v>
                </c:pt>
                <c:pt idx="6">
                  <c:v>Registered Student Organizations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107</c:v>
                </c:pt>
                <c:pt idx="1">
                  <c:v>133</c:v>
                </c:pt>
                <c:pt idx="2">
                  <c:v>78</c:v>
                </c:pt>
                <c:pt idx="3">
                  <c:v>100</c:v>
                </c:pt>
                <c:pt idx="4">
                  <c:v>129</c:v>
                </c:pt>
                <c:pt idx="5">
                  <c:v>99</c:v>
                </c:pt>
                <c:pt idx="6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215296"/>
        <c:axId val="168216832"/>
      </c:barChart>
      <c:catAx>
        <c:axId val="168215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8216832"/>
        <c:crosses val="autoZero"/>
        <c:auto val="1"/>
        <c:lblAlgn val="ctr"/>
        <c:lblOffset val="100"/>
        <c:noMultiLvlLbl val="0"/>
      </c:catAx>
      <c:valAx>
        <c:axId val="1682168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8215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84864391951007"/>
          <c:y val="0.22210196792451545"/>
          <c:w val="0.52405129046369203"/>
          <c:h val="0.777898032075484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International Students</c:v>
                </c:pt>
              </c:strCache>
            </c:strRef>
          </c:tx>
          <c:dLbls>
            <c:dLbl>
              <c:idx val="0"/>
              <c:layout>
                <c:manualLayout>
                  <c:x val="4.2757897450318709E-2"/>
                  <c:y val="3.2197725284339458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   Academic matters
</a:t>
                    </a:r>
                    <a:r>
                      <a:rPr lang="en-US" sz="3200" b="1" dirty="0"/>
                      <a:t>12%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4504007311586053E-2"/>
                  <c:y val="2.741207349081405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</a:t>
                    </a:r>
                    <a:r>
                      <a:rPr lang="en-US" sz="2000" b="1" dirty="0"/>
                      <a:t>Employment Matters
</a:t>
                    </a:r>
                    <a:r>
                      <a:rPr lang="en-US" sz="3200" b="1" dirty="0"/>
                      <a:t>11%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636904761904762E-2"/>
                  <c:y val="-0.0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</a:t>
                    </a:r>
                    <a:r>
                      <a:rPr lang="en-US" sz="2000" b="1" dirty="0"/>
                      <a:t>Financial Aid
</a:t>
                    </a:r>
                    <a:r>
                      <a:rPr lang="en-US" sz="3200" b="1" dirty="0"/>
                      <a:t>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0833216160480048E-2"/>
                  <c:y val="1.333333333333333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   Personal/ Family matters
</a:t>
                    </a:r>
                    <a:r>
                      <a:rPr lang="en-US" sz="3200" b="1" dirty="0"/>
                      <a:t>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0863095238095233"/>
                  <c:y val="-5.7777952755905512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   Letters, documents and signatures
</a:t>
                    </a:r>
                    <a:r>
                      <a:rPr lang="en-US" sz="3200" b="1" dirty="0"/>
                      <a:t>25%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66666666666666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   BIO </a:t>
                    </a:r>
                    <a:r>
                      <a:rPr lang="en-US" sz="2000" b="1" dirty="0" smtClean="0"/>
                      <a:t>program and </a:t>
                    </a:r>
                    <a:r>
                      <a:rPr lang="en-US" sz="2000" b="1" dirty="0"/>
                      <a:t>workshop information
</a:t>
                    </a:r>
                    <a:r>
                      <a:rPr lang="en-US" sz="3200" b="1" dirty="0"/>
                      <a:t>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1944444444444445E-2"/>
                  <c:y val="-0.13060790418063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</a:t>
                    </a:r>
                    <a:r>
                      <a:rPr lang="en-US" sz="2000" b="1" dirty="0"/>
                      <a:t>Tax matters
</a:t>
                    </a:r>
                    <a:r>
                      <a:rPr lang="en-US" sz="3200" b="1" dirty="0"/>
                      <a:t>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9.0277777777777776E-2"/>
                  <c:y val="0.11562011189760961"/>
                </c:manualLayout>
              </c:layout>
              <c:tx>
                <c:rich>
                  <a:bodyPr/>
                  <a:lstStyle/>
                  <a:p>
                    <a:r>
                      <a:rPr lang="fr-FR" sz="2000" b="1" dirty="0"/>
                      <a:t>   Immigration and visa questions
</a:t>
                    </a:r>
                    <a:r>
                      <a:rPr lang="fr-FR" sz="3200" b="1" dirty="0"/>
                      <a:t>22%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3055555555555551"/>
                  <c:y val="3.8540037299203203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   </a:t>
                    </a:r>
                    <a:r>
                      <a:rPr lang="en-US" sz="2000" b="1" dirty="0"/>
                      <a:t>Payroll</a:t>
                    </a:r>
                    <a:r>
                      <a:rPr lang="en-US" sz="2000" dirty="0"/>
                      <a:t>
</a:t>
                    </a:r>
                    <a:r>
                      <a:rPr lang="en-US" sz="3200" b="1" dirty="0"/>
                      <a:t>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Sheet1!$A$2:$A$10</c:f>
              <c:strCache>
                <c:ptCount val="9"/>
                <c:pt idx="0">
                  <c:v>   Academic matters</c:v>
                </c:pt>
                <c:pt idx="1">
                  <c:v>   Employment Matters</c:v>
                </c:pt>
                <c:pt idx="2">
                  <c:v>   Financial Aid</c:v>
                </c:pt>
                <c:pt idx="3">
                  <c:v>   Personal/ Family matters</c:v>
                </c:pt>
                <c:pt idx="4">
                  <c:v>   Letters, documents and signatures</c:v>
                </c:pt>
                <c:pt idx="5">
                  <c:v>   BIO program and workshop information</c:v>
                </c:pt>
                <c:pt idx="6">
                  <c:v>   Tax matters</c:v>
                </c:pt>
                <c:pt idx="7">
                  <c:v>   Immigration and visa questions</c:v>
                </c:pt>
                <c:pt idx="8">
                  <c:v>   Payroll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259</c:v>
                </c:pt>
                <c:pt idx="1">
                  <c:v>230</c:v>
                </c:pt>
                <c:pt idx="2">
                  <c:v>163</c:v>
                </c:pt>
                <c:pt idx="3">
                  <c:v>59</c:v>
                </c:pt>
                <c:pt idx="4">
                  <c:v>531</c:v>
                </c:pt>
                <c:pt idx="5">
                  <c:v>138</c:v>
                </c:pt>
                <c:pt idx="6">
                  <c:v>200</c:v>
                </c:pt>
                <c:pt idx="7">
                  <c:v>475</c:v>
                </c:pt>
                <c:pt idx="8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095914641104649E-2"/>
          <c:y val="4.2055368560319328E-2"/>
          <c:w val="0.87191857811251849"/>
          <c:h val="0.84317323035412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EEC100"/>
            </a:solidFill>
          </c:spPr>
          <c:invertIfNegative val="0"/>
          <c:dLbls>
            <c:dLbl>
              <c:idx val="0"/>
              <c:layout>
                <c:manualLayout>
                  <c:x val="3.2362459546925568E-3"/>
                  <c:y val="1.6836199685282379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675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35016835016834E-3"/>
                  <c:y val="2.2448266247043169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651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83501683501683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666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3200" b="1" dirty="0"/>
                      <a:t>928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5254299527923567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1270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835016835016834E-3"/>
                  <c:y val="2.2448266247043169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1654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675</c:v>
                </c:pt>
                <c:pt idx="1">
                  <c:v>651</c:v>
                </c:pt>
                <c:pt idx="2">
                  <c:v>666</c:v>
                </c:pt>
                <c:pt idx="3">
                  <c:v>928</c:v>
                </c:pt>
                <c:pt idx="4">
                  <c:v>1270</c:v>
                </c:pt>
                <c:pt idx="5">
                  <c:v>1654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3003008"/>
        <c:axId val="163014144"/>
      </c:barChart>
      <c:catAx>
        <c:axId val="16300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3014144"/>
        <c:crosses val="autoZero"/>
        <c:auto val="1"/>
        <c:lblAlgn val="ctr"/>
        <c:lblOffset val="100"/>
        <c:noMultiLvlLbl val="0"/>
      </c:catAx>
      <c:valAx>
        <c:axId val="16301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003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I find BIO’s location to be accessible.</c:v>
                </c:pt>
                <c:pt idx="1">
                  <c:v>I view BIO as an advocate for international students.</c:v>
                </c:pt>
                <c:pt idx="2">
                  <c:v>BIO staff is interested in my needs as an international student.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429</c:v>
                </c:pt>
                <c:pt idx="1">
                  <c:v>346</c:v>
                </c:pt>
                <c:pt idx="2">
                  <c:v>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I find BIO’s location to be accessible.</c:v>
                </c:pt>
                <c:pt idx="1">
                  <c:v>I view BIO as an advocate for international students.</c:v>
                </c:pt>
                <c:pt idx="2">
                  <c:v>BIO staff is interested in my needs as an international student.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196</c:v>
                </c:pt>
                <c:pt idx="1">
                  <c:v>259</c:v>
                </c:pt>
                <c:pt idx="2">
                  <c:v>246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I find BIO’s location to be accessible.</c:v>
                </c:pt>
                <c:pt idx="1">
                  <c:v>I view BIO as an advocate for international students.</c:v>
                </c:pt>
                <c:pt idx="2">
                  <c:v>BIO staff is interested in my needs as an international student.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76</c:v>
                </c:pt>
                <c:pt idx="1">
                  <c:v>66</c:v>
                </c:pt>
                <c:pt idx="2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I find BIO’s location to be accessible.</c:v>
                </c:pt>
                <c:pt idx="1">
                  <c:v>I view BIO as an advocate for international students.</c:v>
                </c:pt>
                <c:pt idx="2">
                  <c:v>BIO staff is interested in my needs as an international student.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36</c:v>
                </c:pt>
                <c:pt idx="1">
                  <c:v>24</c:v>
                </c:pt>
                <c:pt idx="2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 not know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I find BIO’s location to be accessible.</c:v>
                </c:pt>
                <c:pt idx="1">
                  <c:v>I view BIO as an advocate for international students.</c:v>
                </c:pt>
                <c:pt idx="2">
                  <c:v>BIO staff is interested in my needs as an international student.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56</c:v>
                </c:pt>
                <c:pt idx="1">
                  <c:v>98</c:v>
                </c:pt>
                <c:pt idx="2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443264"/>
        <c:axId val="168453248"/>
      </c:barChart>
      <c:catAx>
        <c:axId val="168443264"/>
        <c:scaling>
          <c:orientation val="minMax"/>
        </c:scaling>
        <c:delete val="0"/>
        <c:axPos val="l"/>
        <c:majorTickMark val="out"/>
        <c:minorTickMark val="none"/>
        <c:tickLblPos val="nextTo"/>
        <c:crossAx val="168453248"/>
        <c:crosses val="autoZero"/>
        <c:auto val="1"/>
        <c:lblAlgn val="ctr"/>
        <c:lblOffset val="100"/>
        <c:noMultiLvlLbl val="0"/>
      </c:catAx>
      <c:valAx>
        <c:axId val="1684532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8443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Staff at the front desk are helpful.</c:v>
                </c:pt>
                <c:pt idx="1">
                  <c:v>Staff at the front desk are knowledgeable.</c:v>
                </c:pt>
                <c:pt idx="2">
                  <c:v>Staff at the front desk are friendly.</c:v>
                </c:pt>
                <c:pt idx="3">
                  <c:v>Staff at the front desk are respectful.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472</c:v>
                </c:pt>
                <c:pt idx="1">
                  <c:v>363</c:v>
                </c:pt>
                <c:pt idx="2">
                  <c:v>498</c:v>
                </c:pt>
                <c:pt idx="3">
                  <c:v>494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Staff at the front desk are helpful.</c:v>
                </c:pt>
                <c:pt idx="1">
                  <c:v>Staff at the front desk are knowledgeable.</c:v>
                </c:pt>
                <c:pt idx="2">
                  <c:v>Staff at the front desk are friendly.</c:v>
                </c:pt>
                <c:pt idx="3">
                  <c:v>Staff at the front desk are respectful.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183</c:v>
                </c:pt>
                <c:pt idx="1">
                  <c:v>240</c:v>
                </c:pt>
                <c:pt idx="2">
                  <c:v>164</c:v>
                </c:pt>
                <c:pt idx="3">
                  <c:v>170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Staff at the front desk are helpful.</c:v>
                </c:pt>
                <c:pt idx="1">
                  <c:v>Staff at the front desk are knowledgeable.</c:v>
                </c:pt>
                <c:pt idx="2">
                  <c:v>Staff at the front desk are friendly.</c:v>
                </c:pt>
                <c:pt idx="3">
                  <c:v>Staff at the front desk are respectful.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26</c:v>
                </c:pt>
                <c:pt idx="1">
                  <c:v>51</c:v>
                </c:pt>
                <c:pt idx="2">
                  <c:v>25</c:v>
                </c:pt>
                <c:pt idx="3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Staff at the front desk are helpful.</c:v>
                </c:pt>
                <c:pt idx="1">
                  <c:v>Staff at the front desk are knowledgeable.</c:v>
                </c:pt>
                <c:pt idx="2">
                  <c:v>Staff at the front desk are friendly.</c:v>
                </c:pt>
                <c:pt idx="3">
                  <c:v>Staff at the front desk are respectful.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</c:v>
                </c:pt>
                <c:pt idx="1">
                  <c:v>18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 not know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Staff at the front desk are helpful.</c:v>
                </c:pt>
                <c:pt idx="1">
                  <c:v>Staff at the front desk are knowledgeable.</c:v>
                </c:pt>
                <c:pt idx="2">
                  <c:v>Staff at the front desk are friendly.</c:v>
                </c:pt>
                <c:pt idx="3">
                  <c:v>Staff at the front desk are respectful.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103</c:v>
                </c:pt>
                <c:pt idx="1">
                  <c:v>121</c:v>
                </c:pt>
                <c:pt idx="2">
                  <c:v>100</c:v>
                </c:pt>
                <c:pt idx="3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018496"/>
        <c:axId val="169020032"/>
      </c:barChart>
      <c:catAx>
        <c:axId val="169018496"/>
        <c:scaling>
          <c:orientation val="minMax"/>
        </c:scaling>
        <c:delete val="0"/>
        <c:axPos val="l"/>
        <c:majorTickMark val="out"/>
        <c:minorTickMark val="none"/>
        <c:tickLblPos val="nextTo"/>
        <c:crossAx val="169020032"/>
        <c:crosses val="autoZero"/>
        <c:auto val="1"/>
        <c:lblAlgn val="ctr"/>
        <c:lblOffset val="100"/>
        <c:noMultiLvlLbl val="0"/>
      </c:catAx>
      <c:valAx>
        <c:axId val="1690200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9018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Advisors understand my concerns.</c:v>
                </c:pt>
                <c:pt idx="1">
                  <c:v>Advisors are helpful.</c:v>
                </c:pt>
                <c:pt idx="2">
                  <c:v>Advisors provide useful information.</c:v>
                </c:pt>
                <c:pt idx="3">
                  <c:v>Advisors are courteous.</c:v>
                </c:pt>
                <c:pt idx="4">
                  <c:v>Advisors are knowledgeable.</c:v>
                </c:pt>
                <c:pt idx="5">
                  <c:v>Time provided to discuss my concerns is adequate</c:v>
                </c:pt>
                <c:pt idx="6">
                  <c:v>I find BIO advising staff to be accessible to me.</c:v>
                </c:pt>
                <c:pt idx="7">
                  <c:v>Advising staff is sensitive to my needs as an international student.</c:v>
                </c:pt>
                <c:pt idx="8">
                  <c:v>I view BIO advisors as advocates for international students.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416</c:v>
                </c:pt>
                <c:pt idx="1">
                  <c:v>449</c:v>
                </c:pt>
                <c:pt idx="2">
                  <c:v>429</c:v>
                </c:pt>
                <c:pt idx="3">
                  <c:v>451</c:v>
                </c:pt>
                <c:pt idx="4">
                  <c:v>414</c:v>
                </c:pt>
                <c:pt idx="5">
                  <c:v>387</c:v>
                </c:pt>
                <c:pt idx="6">
                  <c:v>400</c:v>
                </c:pt>
                <c:pt idx="7">
                  <c:v>394</c:v>
                </c:pt>
                <c:pt idx="8">
                  <c:v>364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Advisors understand my concerns.</c:v>
                </c:pt>
                <c:pt idx="1">
                  <c:v>Advisors are helpful.</c:v>
                </c:pt>
                <c:pt idx="2">
                  <c:v>Advisors provide useful information.</c:v>
                </c:pt>
                <c:pt idx="3">
                  <c:v>Advisors are courteous.</c:v>
                </c:pt>
                <c:pt idx="4">
                  <c:v>Advisors are knowledgeable.</c:v>
                </c:pt>
                <c:pt idx="5">
                  <c:v>Time provided to discuss my concerns is adequate</c:v>
                </c:pt>
                <c:pt idx="6">
                  <c:v>I find BIO advising staff to be accessible to me.</c:v>
                </c:pt>
                <c:pt idx="7">
                  <c:v>Advising staff is sensitive to my needs as an international student.</c:v>
                </c:pt>
                <c:pt idx="8">
                  <c:v>I view BIO advisors as advocates for international students.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188</c:v>
                </c:pt>
                <c:pt idx="1">
                  <c:v>164</c:v>
                </c:pt>
                <c:pt idx="2">
                  <c:v>183</c:v>
                </c:pt>
                <c:pt idx="3">
                  <c:v>173</c:v>
                </c:pt>
                <c:pt idx="4">
                  <c:v>191</c:v>
                </c:pt>
                <c:pt idx="5">
                  <c:v>188</c:v>
                </c:pt>
                <c:pt idx="6">
                  <c:v>193</c:v>
                </c:pt>
                <c:pt idx="7">
                  <c:v>194</c:v>
                </c:pt>
                <c:pt idx="8">
                  <c:v>203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Advisors understand my concerns.</c:v>
                </c:pt>
                <c:pt idx="1">
                  <c:v>Advisors are helpful.</c:v>
                </c:pt>
                <c:pt idx="2">
                  <c:v>Advisors provide useful information.</c:v>
                </c:pt>
                <c:pt idx="3">
                  <c:v>Advisors are courteous.</c:v>
                </c:pt>
                <c:pt idx="4">
                  <c:v>Advisors are knowledgeable.</c:v>
                </c:pt>
                <c:pt idx="5">
                  <c:v>Time provided to discuss my concerns is adequate</c:v>
                </c:pt>
                <c:pt idx="6">
                  <c:v>I find BIO advising staff to be accessible to me.</c:v>
                </c:pt>
                <c:pt idx="7">
                  <c:v>Advising staff is sensitive to my needs as an international student.</c:v>
                </c:pt>
                <c:pt idx="8">
                  <c:v>I view BIO advisors as advocates for international students.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26</c:v>
                </c:pt>
                <c:pt idx="1">
                  <c:v>30</c:v>
                </c:pt>
                <c:pt idx="2">
                  <c:v>29</c:v>
                </c:pt>
                <c:pt idx="3">
                  <c:v>20</c:v>
                </c:pt>
                <c:pt idx="4">
                  <c:v>34</c:v>
                </c:pt>
                <c:pt idx="5">
                  <c:v>43</c:v>
                </c:pt>
                <c:pt idx="6">
                  <c:v>42</c:v>
                </c:pt>
                <c:pt idx="7">
                  <c:v>31</c:v>
                </c:pt>
                <c:pt idx="8">
                  <c:v>32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Advisors understand my concerns.</c:v>
                </c:pt>
                <c:pt idx="1">
                  <c:v>Advisors are helpful.</c:v>
                </c:pt>
                <c:pt idx="2">
                  <c:v>Advisors provide useful information.</c:v>
                </c:pt>
                <c:pt idx="3">
                  <c:v>Advisors are courteous.</c:v>
                </c:pt>
                <c:pt idx="4">
                  <c:v>Advisors are knowledgeable.</c:v>
                </c:pt>
                <c:pt idx="5">
                  <c:v>Time provided to discuss my concerns is adequate</c:v>
                </c:pt>
                <c:pt idx="6">
                  <c:v>I find BIO advising staff to be accessible to me.</c:v>
                </c:pt>
                <c:pt idx="7">
                  <c:v>Advising staff is sensitive to my needs as an international student.</c:v>
                </c:pt>
                <c:pt idx="8">
                  <c:v>I view BIO advisors as advocates for international students.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  <c:pt idx="5">
                  <c:v>11</c:v>
                </c:pt>
                <c:pt idx="6">
                  <c:v>12</c:v>
                </c:pt>
                <c:pt idx="7">
                  <c:v>10</c:v>
                </c:pt>
                <c:pt idx="8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 not know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Advisors understand my concerns.</c:v>
                </c:pt>
                <c:pt idx="1">
                  <c:v>Advisors are helpful.</c:v>
                </c:pt>
                <c:pt idx="2">
                  <c:v>Advisors provide useful information.</c:v>
                </c:pt>
                <c:pt idx="3">
                  <c:v>Advisors are courteous.</c:v>
                </c:pt>
                <c:pt idx="4">
                  <c:v>Advisors are knowledgeable.</c:v>
                </c:pt>
                <c:pt idx="5">
                  <c:v>Time provided to discuss my concerns is adequate</c:v>
                </c:pt>
                <c:pt idx="6">
                  <c:v>I find BIO advising staff to be accessible to me.</c:v>
                </c:pt>
                <c:pt idx="7">
                  <c:v>Advising staff is sensitive to my needs as an international student.</c:v>
                </c:pt>
                <c:pt idx="8">
                  <c:v>I view BIO advisors as advocates for international students.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159</c:v>
                </c:pt>
                <c:pt idx="1">
                  <c:v>142</c:v>
                </c:pt>
                <c:pt idx="2">
                  <c:v>145</c:v>
                </c:pt>
                <c:pt idx="3">
                  <c:v>144</c:v>
                </c:pt>
                <c:pt idx="4">
                  <c:v>148</c:v>
                </c:pt>
                <c:pt idx="5">
                  <c:v>164</c:v>
                </c:pt>
                <c:pt idx="6">
                  <c:v>146</c:v>
                </c:pt>
                <c:pt idx="7">
                  <c:v>164</c:v>
                </c:pt>
                <c:pt idx="8">
                  <c:v>179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921728"/>
        <c:axId val="168931712"/>
      </c:barChart>
      <c:catAx>
        <c:axId val="168921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8931712"/>
        <c:crosses val="autoZero"/>
        <c:auto val="1"/>
        <c:lblAlgn val="ctr"/>
        <c:lblOffset val="100"/>
        <c:noMultiLvlLbl val="0"/>
      </c:catAx>
      <c:valAx>
        <c:axId val="1689317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89217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43889079082507E-2"/>
          <c:y val="1.724530961407602E-2"/>
          <c:w val="0.89227205294990297"/>
          <c:h val="0.8928650238164673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Lbls>
            <c:dLbl>
              <c:idx val="0"/>
              <c:layout>
                <c:manualLayout>
                  <c:x val="-7.9357811251854395E-3"/>
                  <c:y val="5.2891027510450085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753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847826086956528E-2"/>
                  <c:y val="-7.8804073101973363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1008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0471014492753618E-2"/>
                  <c:y val="-7.2631233595800523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1059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978260869565148E-2"/>
                  <c:y val="-7.5717653348886943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1351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3200" b="1" dirty="0"/>
                      <a:t>1308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549707602339374E-2"/>
                  <c:y val="-5.7102777265916387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1810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Sheet1!$A$2:$A$7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753</c:v>
                </c:pt>
                <c:pt idx="1">
                  <c:v>1008</c:v>
                </c:pt>
                <c:pt idx="2">
                  <c:v>1059</c:v>
                </c:pt>
                <c:pt idx="3">
                  <c:v>1351</c:v>
                </c:pt>
                <c:pt idx="4">
                  <c:v>1308</c:v>
                </c:pt>
                <c:pt idx="5">
                  <c:v>1810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381248"/>
        <c:axId val="163382400"/>
      </c:scatterChart>
      <c:valAx>
        <c:axId val="163381248"/>
        <c:scaling>
          <c:orientation val="minMax"/>
          <c:max val="2010"/>
          <c:min val="2005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3382400"/>
        <c:crosses val="autoZero"/>
        <c:crossBetween val="midCat"/>
        <c:majorUnit val="1"/>
      </c:valAx>
      <c:valAx>
        <c:axId val="163382400"/>
        <c:scaling>
          <c:orientation val="minMax"/>
          <c:min val="4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3381248"/>
        <c:crosses val="autoZero"/>
        <c:crossBetween val="midCat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64747375328084"/>
          <c:y val="4.6554466898255979E-2"/>
          <c:w val="0.87725530402449692"/>
          <c:h val="0.888965718503628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scholars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Lbls>
            <c:dLbl>
              <c:idx val="0"/>
              <c:layout>
                <c:manualLayout>
                  <c:x val="-0.1179513888888889"/>
                  <c:y val="-2.7259840202553027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1960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118055555555555E-2"/>
                  <c:y val="-4.2788796815626452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2107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8437500000000002E-2"/>
                  <c:y val="-5.31414345576754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2245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8437500000000002E-2"/>
                  <c:y val="-4.7965115686650926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2398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927083333333328"/>
                  <c:y val="-5.0553275122163163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2565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4019097222222221"/>
                  <c:y val="-2.0672872543133613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2833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536034558180226E-2"/>
                  <c:y val="-4.0200637380114215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2950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2003-2004</c:v>
                </c:pt>
                <c:pt idx="1">
                  <c:v>2004-2005</c:v>
                </c:pt>
                <c:pt idx="2">
                  <c:v>2005-2006</c:v>
                </c:pt>
                <c:pt idx="3">
                  <c:v>2006-2007</c:v>
                </c:pt>
                <c:pt idx="4">
                  <c:v>2007-2008</c:v>
                </c:pt>
                <c:pt idx="5">
                  <c:v>2008-2009</c:v>
                </c:pt>
                <c:pt idx="6">
                  <c:v>2009-2010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1960</c:v>
                </c:pt>
                <c:pt idx="1">
                  <c:v>2107</c:v>
                </c:pt>
                <c:pt idx="2">
                  <c:v>2245</c:v>
                </c:pt>
                <c:pt idx="3">
                  <c:v>2398</c:v>
                </c:pt>
                <c:pt idx="4">
                  <c:v>2565</c:v>
                </c:pt>
                <c:pt idx="5">
                  <c:v>2833</c:v>
                </c:pt>
                <c:pt idx="6">
                  <c:v>2950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436416"/>
        <c:axId val="163437952"/>
      </c:lineChart>
      <c:catAx>
        <c:axId val="1634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63437952"/>
        <c:crosses val="autoZero"/>
        <c:auto val="1"/>
        <c:lblAlgn val="ctr"/>
        <c:lblOffset val="100"/>
        <c:noMultiLvlLbl val="0"/>
      </c:catAx>
      <c:valAx>
        <c:axId val="163437952"/>
        <c:scaling>
          <c:orientation val="minMax"/>
          <c:min val="17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436416"/>
        <c:crosses val="autoZero"/>
        <c:crossBetween val="between"/>
        <c:min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4845679012345667"/>
                  <c:y val="-0.1543317963491968"/>
                </c:manualLayout>
              </c:layout>
              <c:tx>
                <c:rich>
                  <a:bodyPr/>
                  <a:lstStyle/>
                  <a:p>
                    <a:r>
                      <a:rPr lang="en-US" sz="4000" b="1" dirty="0">
                        <a:solidFill>
                          <a:schemeClr val="bg1"/>
                        </a:solidFill>
                      </a:rPr>
                      <a:t>Male
56%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0925921759780031"/>
                  <c:y val="5.1289702917570089E-2"/>
                </c:manualLayout>
              </c:layout>
              <c:tx>
                <c:rich>
                  <a:bodyPr/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</a:rPr>
                      <a:t>Female</a:t>
                    </a:r>
                    <a:r>
                      <a:rPr lang="en-US" sz="4000" b="1" dirty="0">
                        <a:solidFill>
                          <a:schemeClr val="bg1"/>
                        </a:solidFill>
                      </a:rPr>
                      <a:t>
44%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448</c:v>
                </c:pt>
                <c:pt idx="1">
                  <c:v>345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dirty="0" smtClean="0"/>
              <a:t>Top 5 Countries</a:t>
            </a:r>
            <a:endParaRPr lang="en-US" sz="4000" dirty="0"/>
          </a:p>
        </c:rich>
      </c:tx>
      <c:layout>
        <c:manualLayout>
          <c:xMode val="edge"/>
          <c:yMode val="edge"/>
          <c:x val="0.58531627296587929"/>
          <c:y val="4.301464516946512E-2"/>
        </c:manualLayout>
      </c:layout>
      <c:overlay val="0"/>
    </c:title>
    <c:autoTitleDeleted val="0"/>
    <c:view3D>
      <c:rotX val="30"/>
      <c:rotY val="163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66666666666667E-2"/>
          <c:y val="0.17739396794707138"/>
          <c:w val="0.93333333333333335"/>
          <c:h val="0.7921468494060522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0.12638888888888888"/>
                  <c:y val="-0.26073716551410725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China
18%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444444444444443"/>
                  <c:y val="-0.17314748331524538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South Korea
15%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3333333333333333E-2"/>
                  <c:y val="-9.7471815199578118E-3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India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5277777777777777E-2"/>
                  <c:y val="-3.411513531985242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Canada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4444335083114662E-2"/>
                  <c:y val="-4.4089589840630841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Taiwan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3055555555555557"/>
                  <c:y val="7.7977452159662675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Others
51%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China</c:v>
                </c:pt>
                <c:pt idx="1">
                  <c:v>South Korea</c:v>
                </c:pt>
                <c:pt idx="2">
                  <c:v>India</c:v>
                </c:pt>
                <c:pt idx="3">
                  <c:v>Canada</c:v>
                </c:pt>
                <c:pt idx="4">
                  <c:v>Taiwan</c:v>
                </c:pt>
                <c:pt idx="5">
                  <c:v>Others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142</c:v>
                </c:pt>
                <c:pt idx="1">
                  <c:v>117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592873006258833E-3"/>
          <c:y val="8.9540577620369446E-2"/>
          <c:w val="0.94266378962245112"/>
          <c:h val="0.910378443948581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1296296296296297"/>
                  <c:y val="9.2599077809518107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less than 1 year
41%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117996668685644"/>
                  <c:y val="-0.29640974597798647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1 – 2 </a:t>
                    </a:r>
                    <a:r>
                      <a:rPr lang="en-US" sz="3200" b="1" dirty="0" smtClean="0">
                        <a:solidFill>
                          <a:schemeClr val="bg1"/>
                        </a:solidFill>
                      </a:rPr>
                      <a:t>yrs.</a:t>
                    </a:r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
26%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88888888888889"/>
                  <c:y val="5.612065321788976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3 – 4 years
25%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5797748839087427E-2"/>
                  <c:y val="0.1240312853454065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5 </a:t>
                    </a: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+ years </a:t>
                    </a:r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less than 1 year</c:v>
                </c:pt>
                <c:pt idx="1">
                  <c:v>1 – 2 years</c:v>
                </c:pt>
                <c:pt idx="2">
                  <c:v>3 – 4 years</c:v>
                </c:pt>
                <c:pt idx="3">
                  <c:v>5 years or more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323</c:v>
                </c:pt>
                <c:pt idx="1">
                  <c:v>204</c:v>
                </c:pt>
                <c:pt idx="2">
                  <c:v>200</c:v>
                </c:pt>
                <c:pt idx="3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655142716535432E-2"/>
          <c:w val="1"/>
          <c:h val="0.9534485728346456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361111111111111"/>
                  <c:y val="8.5937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solidFill>
                          <a:schemeClr val="bg1"/>
                        </a:solidFill>
                      </a:rPr>
                      <a:t>Undergrad</a:t>
                    </a:r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
36%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586419753086425"/>
                  <c:y val="-0.2734375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Masters
17%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0679012345679013"/>
                  <c:y val="-8.59375E-2"/>
                </c:manualLayout>
              </c:layout>
              <c:tx>
                <c:rich>
                  <a:bodyPr/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</a:rPr>
                      <a:t>PhD
43%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9567901234567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/>
                      <a:t>Exchange Student
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Undergraduate</c:v>
                </c:pt>
                <c:pt idx="1">
                  <c:v>Masters</c:v>
                </c:pt>
                <c:pt idx="2">
                  <c:v>PhD</c:v>
                </c:pt>
                <c:pt idx="3">
                  <c:v>Exchange Student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284</c:v>
                </c:pt>
                <c:pt idx="1">
                  <c:v>132</c:v>
                </c:pt>
                <c:pt idx="2">
                  <c:v>343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B58BF-DD27-4CCC-81E4-A4CD20952C6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52FE8-7004-4098-8F44-56E76A97B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9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0825" indent="-27724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08962" indent="-22179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52546" indent="-22179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96131" indent="-22179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9715" indent="-221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83300" indent="-221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26885" indent="-221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70470" indent="-221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40C955-EB62-44F6-A04F-90D3683985C1}" type="slidenum">
              <a:rPr lang="en-US" sz="1200"/>
              <a:pPr eaLnBrk="1" hangingPunct="1"/>
              <a:t>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from Don’s Scholar Open Doors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4CA1CF-C92D-4AFF-81B1-CAA3C3A67F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5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52FE8-7004-4098-8F44-56E76A97B93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18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52FE8-7004-4098-8F44-56E76A97B93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63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52FE8-7004-4098-8F44-56E76A97B93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6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5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2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5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5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4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6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E460-6BCC-42C5-81F6-E66C369E610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3F4F3-1BBC-4D9F-86F5-6FD0FB428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3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Berkeley International Office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9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92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Strategic goals going forward…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5661"/>
            <a:ext cx="8567382" cy="48006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b="1" dirty="0" smtClean="0"/>
              <a:t>Enhance the international undergraduate experience by supporting students’ distinct academic, personal, and social needs. 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b="1" dirty="0" smtClean="0"/>
              <a:t>Utilize technology to streamline services and processes within a secure and reliable infrastructure.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b="1" dirty="0" smtClean="0"/>
              <a:t>Align programs and services to meet the needs of the growing international student and scholar populations. 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b="1" dirty="0" smtClean="0"/>
              <a:t>Achieve and sustain a high performance culture.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220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01" y="-76200"/>
            <a:ext cx="8761799" cy="2133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International Student 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Needs Assessment Survey Results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Spring 2011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026891" cy="3048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/>
              <a:t>Electronic mailing to </a:t>
            </a:r>
            <a:r>
              <a:rPr lang="en-US" sz="4000" b="1" dirty="0" smtClean="0"/>
              <a:t>3,544 </a:t>
            </a:r>
            <a:r>
              <a:rPr lang="en-US" sz="4000" dirty="0" smtClean="0"/>
              <a:t>international students</a:t>
            </a:r>
          </a:p>
          <a:p>
            <a:pPr>
              <a:spcAft>
                <a:spcPts val="1200"/>
              </a:spcAft>
            </a:pPr>
            <a:r>
              <a:rPr lang="en-US" sz="4000" b="1" dirty="0" smtClean="0"/>
              <a:t>793 (22%) </a:t>
            </a:r>
            <a:r>
              <a:rPr lang="en-US" sz="4000" dirty="0" smtClean="0"/>
              <a:t>were completed </a:t>
            </a:r>
            <a:br>
              <a:rPr lang="en-US" sz="4000" dirty="0" smtClean="0"/>
            </a:br>
            <a:r>
              <a:rPr lang="en-US" sz="4000" dirty="0" smtClean="0"/>
              <a:t>and returned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59278" y="1752600"/>
            <a:ext cx="8708521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b="1" dirty="0"/>
              <a:t>Four areas were covered: </a:t>
            </a:r>
          </a:p>
          <a:p>
            <a:pPr marL="573088" indent="-290513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/>
              <a:t>Demographic Information</a:t>
            </a:r>
          </a:p>
          <a:p>
            <a:pPr marL="573088" indent="-290513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/>
              <a:t>On-going concerns</a:t>
            </a:r>
          </a:p>
          <a:p>
            <a:pPr marL="573088" indent="-290513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/>
              <a:t>Experiences with campus programs and services</a:t>
            </a:r>
          </a:p>
          <a:p>
            <a:pPr marL="573088" indent="-290513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/>
              <a:t>Experiences with </a:t>
            </a:r>
            <a:r>
              <a:rPr lang="en-US" sz="3000" dirty="0" smtClean="0"/>
              <a:t>Berkeley </a:t>
            </a:r>
            <a:r>
              <a:rPr lang="en-US" sz="3000" dirty="0"/>
              <a:t>International Office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52400"/>
            <a:ext cx="8719559" cy="17960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International Student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Needs Assessment Survey Results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Spring 2011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167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What is your gender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370471"/>
              </p:ext>
            </p:extLst>
          </p:nvPr>
        </p:nvGraphicFramePr>
        <p:xfrm>
          <a:off x="152400" y="96131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959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81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From what country do you come</a:t>
            </a:r>
            <a:r>
              <a:rPr lang="en-US" b="1" dirty="0" smtClean="0"/>
              <a:t>?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398762"/>
              </p:ext>
            </p:extLst>
          </p:nvPr>
        </p:nvGraphicFramePr>
        <p:xfrm>
          <a:off x="135308" y="76200"/>
          <a:ext cx="9144000" cy="55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487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How long have you attended the University of California at Berkeley?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569631"/>
              </p:ext>
            </p:extLst>
          </p:nvPr>
        </p:nvGraphicFramePr>
        <p:xfrm>
          <a:off x="762000" y="1143000"/>
          <a:ext cx="7924800" cy="4914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903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5" y="37744"/>
            <a:ext cx="9220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What is your current level of study?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814442"/>
              </p:ext>
            </p:extLst>
          </p:nvPr>
        </p:nvGraphicFramePr>
        <p:xfrm>
          <a:off x="457200" y="11430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184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What best describes where you currently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live (Undergraduates)?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30895"/>
              </p:ext>
            </p:extLst>
          </p:nvPr>
        </p:nvGraphicFramePr>
        <p:xfrm>
          <a:off x="381000" y="914400"/>
          <a:ext cx="8262582" cy="5617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724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What best describes where you currently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live (Graduates)?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501152"/>
              </p:ext>
            </p:extLst>
          </p:nvPr>
        </p:nvGraphicFramePr>
        <p:xfrm>
          <a:off x="228600" y="1066800"/>
          <a:ext cx="8719782" cy="5380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779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What are your future plans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944537"/>
              </p:ext>
            </p:extLst>
          </p:nvPr>
        </p:nvGraphicFramePr>
        <p:xfrm>
          <a:off x="228600" y="990600"/>
          <a:ext cx="9127509" cy="5541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46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366656"/>
            <a:ext cx="5715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All Degree–Seeking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609500"/>
              </p:ext>
            </p:extLst>
          </p:nvPr>
        </p:nvGraphicFramePr>
        <p:xfrm>
          <a:off x="1143000" y="1371600"/>
          <a:ext cx="6629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367676" y="6303236"/>
            <a:ext cx="170938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9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Primary </a:t>
            </a:r>
            <a:r>
              <a:rPr lang="en-US" sz="3600" b="1" dirty="0"/>
              <a:t>reason </a:t>
            </a:r>
            <a:r>
              <a:rPr lang="en-US" sz="3600" b="1" dirty="0" smtClean="0"/>
              <a:t>to </a:t>
            </a:r>
            <a:r>
              <a:rPr lang="en-US" sz="3600" b="1" dirty="0"/>
              <a:t>study at </a:t>
            </a:r>
            <a:r>
              <a:rPr lang="en-US" sz="3600" b="1" dirty="0" smtClean="0"/>
              <a:t>UC Berkeley for Undergraduates?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631406"/>
              </p:ext>
            </p:extLst>
          </p:nvPr>
        </p:nvGraphicFramePr>
        <p:xfrm>
          <a:off x="0" y="1219200"/>
          <a:ext cx="86868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765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2964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Primary reason to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study at the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UC Berkeley for Graduates?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771224"/>
              </p:ext>
            </p:extLst>
          </p:nvPr>
        </p:nvGraphicFramePr>
        <p:xfrm>
          <a:off x="457200" y="6858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545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UCB Colleges for Undergraduates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906519"/>
              </p:ext>
            </p:extLst>
          </p:nvPr>
        </p:nvGraphicFramePr>
        <p:xfrm>
          <a:off x="457200" y="914400"/>
          <a:ext cx="8229600" cy="553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806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UCB Colleges for Graduates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742212"/>
              </p:ext>
            </p:extLst>
          </p:nvPr>
        </p:nvGraphicFramePr>
        <p:xfrm>
          <a:off x="381000" y="1037510"/>
          <a:ext cx="8567382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72450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Top Personal Concerns for Undergraduates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0882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44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57613" y="30195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Top Personal Concerns for Graduates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9775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339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Top Social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and Cultural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Concerns for Undergraduates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7211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916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Top Social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and Cultural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Concerns for Graduates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2204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628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Top Academic Concerns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latin typeface="Arial" pitchFamily="34" charset="0"/>
                <a:cs typeface="Arial" pitchFamily="34" charset="0"/>
              </a:rPr>
              <a:t>Undergraduates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5075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614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Undergraduates’ Concerns Interacting with Faculty, Instructors, and Staff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9658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73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304800"/>
            <a:ext cx="68836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Degree-Seeking,  Graduate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253837"/>
              </p:ext>
            </p:extLst>
          </p:nvPr>
        </p:nvGraphicFramePr>
        <p:xfrm>
          <a:off x="1084827" y="1219200"/>
          <a:ext cx="708506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52400" y="6478698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315200" y="6292735"/>
            <a:ext cx="170938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733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Safety Concerns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Graduate Students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0773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57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Undergraduate Campus-wide services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Quality of Service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1342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732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4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Undergraduate Campus-wide services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128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263134"/>
            <a:ext cx="562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Staff understands my needs as an international </a:t>
            </a:r>
            <a:r>
              <a:rPr lang="en-US" b="1" dirty="0" smtClean="0"/>
              <a:t>student…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563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Graduate Campus-wide </a:t>
            </a:r>
            <a:r>
              <a:rPr lang="en-US" b="1" dirty="0"/>
              <a:t>services</a:t>
            </a:r>
            <a:br>
              <a:rPr lang="en-US" b="1" dirty="0"/>
            </a:br>
            <a:r>
              <a:rPr lang="en-US" b="1" dirty="0"/>
              <a:t>Quality of Service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8765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485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36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Graduate Campus-wide services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089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1263134"/>
            <a:ext cx="562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Staff understands my needs as an international </a:t>
            </a:r>
            <a:r>
              <a:rPr lang="en-US" b="1" dirty="0" smtClean="0"/>
              <a:t>student…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266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Extra-curricular Activity</a:t>
            </a:r>
            <a:br>
              <a:rPr lang="en-US" b="1" dirty="0" smtClean="0"/>
            </a:br>
            <a:r>
              <a:rPr lang="en-US" b="1" dirty="0" smtClean="0"/>
              <a:t>Undergraduates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9671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763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712"/>
            <a:ext cx="7829372" cy="685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400" b="1" dirty="0">
                <a:latin typeface="Arial" pitchFamily="34" charset="0"/>
                <a:cs typeface="Arial" pitchFamily="34" charset="0"/>
              </a:rPr>
              <a:t>Reasons For Visiting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BIO- All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International Students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405234"/>
              </p:ext>
            </p:extLst>
          </p:nvPr>
        </p:nvGraphicFramePr>
        <p:xfrm>
          <a:off x="407573" y="304800"/>
          <a:ext cx="8534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793751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Preferred Method of Contact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5486400" cy="3733800"/>
          </a:xfrm>
        </p:spPr>
        <p:txBody>
          <a:bodyPr>
            <a:noAutofit/>
          </a:bodyPr>
          <a:lstStyle/>
          <a:p>
            <a:pPr marL="854075" indent="-854075">
              <a:buFont typeface="+mj-lt"/>
              <a:buAutoNum type="arabicPeriod"/>
            </a:pPr>
            <a:r>
              <a:rPr lang="en-US" sz="3600" b="1" dirty="0"/>
              <a:t>Email</a:t>
            </a:r>
          </a:p>
          <a:p>
            <a:pPr marL="854075" indent="-854075">
              <a:buFont typeface="+mj-lt"/>
              <a:buAutoNum type="arabicPeriod"/>
            </a:pPr>
            <a:r>
              <a:rPr lang="en-US" sz="3600" b="1" dirty="0"/>
              <a:t>In-person</a:t>
            </a:r>
          </a:p>
          <a:p>
            <a:pPr marL="854075" indent="-854075">
              <a:buFont typeface="+mj-lt"/>
              <a:buAutoNum type="arabicPeriod"/>
            </a:pPr>
            <a:r>
              <a:rPr lang="en-US" sz="3600" b="1" dirty="0" smtClean="0"/>
              <a:t>Phone</a:t>
            </a:r>
          </a:p>
          <a:p>
            <a:pPr marL="854075" indent="-854075">
              <a:buFont typeface="+mj-lt"/>
              <a:buAutoNum type="arabicPeriod"/>
            </a:pPr>
            <a:r>
              <a:rPr lang="en-US" sz="3600" b="1" dirty="0"/>
              <a:t>On-Line Chat</a:t>
            </a:r>
          </a:p>
          <a:p>
            <a:pPr marL="854075" indent="-854075">
              <a:buFont typeface="+mj-lt"/>
              <a:buAutoNum type="arabicPeriod"/>
            </a:pPr>
            <a:r>
              <a:rPr lang="en-US" sz="3600" b="1" dirty="0"/>
              <a:t>Skype video call</a:t>
            </a:r>
          </a:p>
          <a:p>
            <a:pPr marL="854075" indent="-854075">
              <a:buFont typeface="+mj-lt"/>
              <a:buAutoNum type="arabicPeriod"/>
            </a:pPr>
            <a:r>
              <a:rPr lang="en-US" sz="3600" b="1" dirty="0" smtClean="0"/>
              <a:t>Facebook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35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Perception of BIO and BIO Staff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7883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5490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/>
              <a:t>How satisfied are you with the BIO reception staff?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8826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8599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39282"/>
            <a:ext cx="8077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Degree-Seeking, Undergradua</a:t>
            </a:r>
            <a:r>
              <a:rPr lang="en-US" sz="4000" b="1" dirty="0" smtClean="0"/>
              <a:t>te</a:t>
            </a:r>
            <a:r>
              <a:rPr lang="en-US" sz="4000" b="1" dirty="0" smtClean="0">
                <a:latin typeface="+mj-lt"/>
              </a:rPr>
              <a:t> </a:t>
            </a:r>
            <a:endParaRPr lang="en-US" sz="4000" b="1" dirty="0">
              <a:latin typeface="+mj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733980"/>
              </p:ext>
            </p:extLst>
          </p:nvPr>
        </p:nvGraphicFramePr>
        <p:xfrm>
          <a:off x="1295400" y="1143000"/>
          <a:ext cx="6705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52400" y="6430089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90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/>
              <a:t>How satisfied are you with the BIO advising staff?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6778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9030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76200"/>
            <a:ext cx="91440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/>
              <a:t>Comments or Suggestions for additional Programs and </a:t>
            </a:r>
            <a:r>
              <a:rPr lang="en-US" b="1" dirty="0" smtClean="0"/>
              <a:t>Services…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General satisfaction</a:t>
            </a:r>
          </a:p>
          <a:p>
            <a:r>
              <a:rPr lang="en-US" b="1" dirty="0" smtClean="0"/>
              <a:t>Operating hours and access to advising staff</a:t>
            </a:r>
          </a:p>
          <a:p>
            <a:r>
              <a:rPr lang="en-US" b="1" dirty="0" smtClean="0"/>
              <a:t>Financial aid / Scholarships / Internships</a:t>
            </a:r>
          </a:p>
          <a:p>
            <a:r>
              <a:rPr lang="en-US" b="1" dirty="0" smtClean="0"/>
              <a:t>General advising services</a:t>
            </a:r>
          </a:p>
          <a:p>
            <a:r>
              <a:rPr lang="en-US" b="1" dirty="0" smtClean="0"/>
              <a:t>Academic advising</a:t>
            </a:r>
          </a:p>
          <a:p>
            <a:r>
              <a:rPr lang="en-US" b="1" dirty="0" smtClean="0"/>
              <a:t>Program delivery</a:t>
            </a:r>
          </a:p>
          <a:p>
            <a:r>
              <a:rPr lang="en-US" b="1" dirty="0" smtClean="0"/>
              <a:t>Communications</a:t>
            </a:r>
          </a:p>
          <a:p>
            <a:r>
              <a:rPr lang="en-US" b="1" dirty="0" smtClean="0"/>
              <a:t>SHIP insurance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8085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Implications for Service Provision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8904"/>
            <a:ext cx="7802799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b="1" dirty="0" smtClean="0"/>
              <a:t>Re-visit office hours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b="1" dirty="0" smtClean="0"/>
              <a:t>Re-visit drop-in practice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b="1" dirty="0" smtClean="0"/>
              <a:t>Re-visit various communication tools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b="1" dirty="0" smtClean="0"/>
              <a:t>More best practices around complex advising practices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1123920"/>
            <a:ext cx="868680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/>
              <a:t>More resources around financial aid/job seeking strategies</a:t>
            </a:r>
          </a:p>
          <a:p>
            <a:pPr marL="571500" indent="-571500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/>
              <a:t>More resources around finding housing</a:t>
            </a:r>
          </a:p>
          <a:p>
            <a:pPr marL="571500" indent="-571500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/>
              <a:t>More resources around safety targeted to all students</a:t>
            </a:r>
          </a:p>
          <a:p>
            <a:pPr marL="571500" indent="-571500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/>
              <a:t>Workshops around time management &amp; academic success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Implications for Service Provision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349491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743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b="1" dirty="0" smtClean="0"/>
              <a:t>Advocacy around ESL needs and academic advising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b="1" dirty="0" smtClean="0"/>
              <a:t>Tweak the timing of workshops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b="1" dirty="0" smtClean="0"/>
              <a:t>Greater collaboration with service units such as Career Center, CalSo, </a:t>
            </a:r>
            <a:r>
              <a:rPr lang="en-US" sz="3600" b="1" dirty="0" err="1" smtClean="0"/>
              <a:t>etc</a:t>
            </a:r>
            <a:endParaRPr lang="en-US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83734"/>
            <a:ext cx="8229600" cy="8068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Implications for Service Provision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447086"/>
            <a:ext cx="83421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More information about how to use SHIP.</a:t>
            </a:r>
          </a:p>
          <a:p>
            <a:pPr marL="457200" indent="-457200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More social programs to overcome isolation particularly for those who live off-campus.</a:t>
            </a:r>
          </a:p>
          <a:p>
            <a:pPr marL="457200" indent="-457200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Seek ways to tweak our identity/brand with students so that they see us not just as a visa office or a office that they had to visit but one that will help them navigate through difficult challenges.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259935"/>
            <a:ext cx="8229600" cy="8068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Implications for Service Provision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2429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048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J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Visas-  Summer Session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436392"/>
              </p:ext>
            </p:extLst>
          </p:nvPr>
        </p:nvGraphicFramePr>
        <p:xfrm>
          <a:off x="1235691" y="1219200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21440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71978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Research Scholars: J 1, H1B, TN, O-1</a:t>
            </a:r>
            <a:endParaRPr lang="en-US" sz="3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981123"/>
              </p:ext>
            </p:extLst>
          </p:nvPr>
        </p:nvGraphicFramePr>
        <p:xfrm>
          <a:off x="228600" y="1066800"/>
          <a:ext cx="8610600" cy="4199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352800"/>
            <a:ext cx="87630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87630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632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have we done so far?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763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 smtClean="0"/>
              <a:t>Re-designed our orientation program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/>
              <a:t>Collaborated with Conference services to offer temporary housing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 smtClean="0"/>
              <a:t>Collaborated with various student service units across the campus:  SLC, Transfer Student Center, Career Center, Counseling &amp; Psychological Services, College Advisors, etc</a:t>
            </a:r>
            <a:r>
              <a:rPr lang="en-US" sz="350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4648200"/>
            <a:ext cx="8534400" cy="1233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299673"/>
            <a:ext cx="8643582" cy="1748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1295400"/>
            <a:ext cx="838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/>
              <a:t>Developed a new extended orientation class for credit – Pathways to Personal and Academic Success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Emphasis </a:t>
            </a:r>
            <a:r>
              <a:rPr lang="en-US" sz="3600" dirty="0"/>
              <a:t>on Professional Development  focused on Student Development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/>
              <a:t>Hired a new advisor with an MS in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Student </a:t>
            </a:r>
            <a:r>
              <a:rPr lang="en-US" sz="3600" b="1" dirty="0"/>
              <a:t>Affairs (new $$ support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6811" y="15667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have we done so far?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196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9023" y="5257800"/>
            <a:ext cx="8361571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1235" y="3121351"/>
            <a:ext cx="8557147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8567382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89023" y="1173063"/>
            <a:ext cx="836157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Reaching out to students in the residence halls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Working closer with student organizations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r>
              <a:rPr lang="en-US" sz="3200" dirty="0"/>
              <a:t>ASUC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Developed a new strategic plan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Advocating for ESL and pre/post arrival academic advising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Learning more about the needs of students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2460"/>
          <a:stretch/>
        </p:blipFill>
        <p:spPr>
          <a:xfrm>
            <a:off x="7239000" y="6219110"/>
            <a:ext cx="1709382" cy="457200"/>
          </a:xfrm>
          <a:prstGeom prst="rect">
            <a:avLst/>
          </a:prstGeom>
        </p:spPr>
      </p:pic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152400" y="6531836"/>
            <a:ext cx="335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Source:  University of California / Berkeley International Office (BIO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6811" y="15667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have we done so far?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22&quot;&gt;&lt;property id=&quot;20148&quot; value=&quot;5&quot;/&gt;&lt;property id=&quot;20300&quot; value=&quot;Slide 14 - &amp;quot;From what country do you come?&amp;quot;&quot;/&gt;&lt;property id=&quot;20307&quot; value=&quot;260&quot;/&gt;&lt;/object&gt;&lt;object type=&quot;3&quot; unique_id=&quot;10030&quot;&gt;&lt;property id=&quot;20148&quot; value=&quot;5&quot;/&gt;&lt;property id=&quot;20300&quot; value=&quot;Slide 15 - &amp;quot;How long have you attended the University of California at Berkeley?&amp;quot;&quot;/&gt;&lt;property id=&quot;20307&quot; value=&quot;261&quot;/&gt;&lt;/object&gt;&lt;object type=&quot;3&quot; unique_id=&quot;10058&quot;&gt;&lt;property id=&quot;20148&quot; value=&quot;5&quot;/&gt;&lt;property id=&quot;20300&quot; value=&quot;Slide 16 - &amp;quot;What is your current level of study?&amp;quot;&quot;/&gt;&lt;property id=&quot;20307&quot; value=&quot;263&quot;/&gt;&lt;/object&gt;&lt;object type=&quot;3&quot; unique_id=&quot;10126&quot;&gt;&lt;property id=&quot;20148&quot; value=&quot;5&quot;/&gt;&lt;property id=&quot;20300&quot; value=&quot;Slide 19 - &amp;quot;What are your future plans?&amp;quot;&quot;/&gt;&lt;property id=&quot;20307&quot; value=&quot;265&quot;/&gt;&lt;/object&gt;&lt;object type=&quot;3&quot; unique_id=&quot;10128&quot;&gt;&lt;property id=&quot;20148&quot; value=&quot;5&quot;/&gt;&lt;property id=&quot;20300&quot; value=&quot;Slide 20 - &amp;quot;Primary reason to study at UC Berkeley for Undergraduates?&amp;quot;&quot;/&gt;&lt;property id=&quot;20307&quot; value=&quot;267&quot;/&gt;&lt;/object&gt;&lt;object type=&quot;3&quot; unique_id=&quot;10143&quot;&gt;&lt;property id=&quot;20148&quot; value=&quot;5&quot;/&gt;&lt;property id=&quot;20300&quot; value=&quot;Slide 22 - &amp;quot;UCB Colleges for Undergraduates&amp;quot;&quot;/&gt;&lt;property id=&quot;20307&quot; value=&quot;268&quot;/&gt;&lt;/object&gt;&lt;object type=&quot;3&quot; unique_id=&quot;10319&quot;&gt;&lt;property id=&quot;20148&quot; value=&quot;5&quot;/&gt;&lt;property id=&quot;20300&quot; value=&quot;Slide 21 - &amp;quot;Primary reason to study at the UC Berkeley for Graduates?&amp;quot;&quot;/&gt;&lt;property id=&quot;20307&quot; value=&quot;269&quot;/&gt;&lt;/object&gt;&lt;object type=&quot;3&quot; unique_id=&quot;10320&quot;&gt;&lt;property id=&quot;20148&quot; value=&quot;5&quot;/&gt;&lt;property id=&quot;20300&quot; value=&quot;Slide 23 - &amp;quot;UCB Colleges for Graduates&amp;quot;&quot;/&gt;&lt;property id=&quot;20307&quot; value=&quot;270&quot;/&gt;&lt;/object&gt;&lt;object type=&quot;3&quot; unique_id=&quot;10621&quot;&gt;&lt;property id=&quot;20148&quot; value=&quot;5&quot;/&gt;&lt;property id=&quot;20300&quot; value=&quot;Slide 31 - &amp;quot;Undergraduate Campus-wide services&amp;#x0D;&amp;#x0A;Quality of Service&amp;quot;&quot;/&gt;&lt;property id=&quot;20307&quot; value=&quot;277&quot;/&gt;&lt;/object&gt;&lt;object type=&quot;3&quot; unique_id=&quot;10622&quot;&gt;&lt;property id=&quot;20148&quot; value=&quot;5&quot;/&gt;&lt;property id=&quot;20300&quot; value=&quot;Slide 33 - &amp;quot;Graduate Campus-wide services&amp;#x0D;&amp;#x0A;Quality of Service&amp;quot;&quot;/&gt;&lt;property id=&quot;20307&quot; value=&quot;280&quot;/&gt;&lt;/object&gt;&lt;object type=&quot;3&quot; unique_id=&quot;10905&quot;&gt;&lt;property id=&quot;20148&quot; value=&quot;5&quot;/&gt;&lt;property id=&quot;20300&quot; value=&quot;Slide 36 - &amp;quot;Reasons For Visiting BIO- All International Students&amp;quot;&quot;/&gt;&lt;property id=&quot;20307&quot; value=&quot;283&quot;/&gt;&lt;/object&gt;&lt;object type=&quot;3&quot; unique_id=&quot;10906&quot;&gt;&lt;property id=&quot;20148&quot; value=&quot;5&quot;/&gt;&lt;property id=&quot;20300&quot; value=&quot;Slide 38 - &amp;quot;Perception of BIO and BIO Staff&amp;quot;&quot;/&gt;&lt;property id=&quot;20307&quot; value=&quot;284&quot;/&gt;&lt;/object&gt;&lt;object type=&quot;3&quot; unique_id=&quot;10907&quot;&gt;&lt;property id=&quot;20148&quot; value=&quot;5&quot;/&gt;&lt;property id=&quot;20300&quot; value=&quot;Slide 39 - &amp;quot;How satisfied are you with the BIO reception staff?&amp;quot;&quot;/&gt;&lt;property id=&quot;20307&quot; value=&quot;285&quot;/&gt;&lt;/object&gt;&lt;object type=&quot;3&quot; unique_id=&quot;10908&quot;&gt;&lt;property id=&quot;20148&quot; value=&quot;5&quot;/&gt;&lt;property id=&quot;20300&quot; value=&quot;Slide 40 - &amp;quot;How satisfied are you with the BIO advising staff?&amp;quot;&quot;/&gt;&lt;property id=&quot;20307&quot; value=&quot;286&quot;/&gt;&lt;/object&gt;&lt;object type=&quot;3&quot; unique_id=&quot;11232&quot;&gt;&lt;property id=&quot;20148&quot; value=&quot;5&quot;/&gt;&lt;property id=&quot;20300&quot; value=&quot;Slide 32 - &amp;quot;Undergraduate Campus-wide services&amp;quot;&quot;/&gt;&lt;property id=&quot;20307&quot; value=&quot;291&quot;/&gt;&lt;/object&gt;&lt;object type=&quot;3&quot; unique_id=&quot;11233&quot;&gt;&lt;property id=&quot;20148&quot; value=&quot;5&quot;/&gt;&lt;property id=&quot;20300&quot; value=&quot;Slide 34 - &amp;quot;Graduate Campus-wide services&amp;quot;&quot;/&gt;&lt;property id=&quot;20307&quot; value=&quot;292&quot;/&gt;&lt;/object&gt;&lt;object type=&quot;3&quot; unique_id=&quot;11315&quot;&gt;&lt;property id=&quot;20148&quot; value=&quot;5&quot;/&gt;&lt;property id=&quot;20300&quot; value=&quot;Slide 13 - &amp;quot;What is your gender?&amp;quot;&quot;/&gt;&lt;property id=&quot;20307&quot; value=&quot;294&quot;/&gt;&lt;/object&gt;&lt;object type=&quot;3&quot; unique_id=&quot;11316&quot;&gt;&lt;property id=&quot;20148&quot; value=&quot;5&quot;/&gt;&lt;property id=&quot;20300&quot; value=&quot;Slide 37 - &amp;quot;Preferred Method of Contact&amp;quot;&quot;/&gt;&lt;property id=&quot;20307&quot; value=&quot;295&quot;/&gt;&lt;/object&gt;&lt;object type=&quot;3&quot; unique_id=&quot;11317&quot;&gt;&lt;property id=&quot;20148&quot; value=&quot;5&quot;/&gt;&lt;property id=&quot;20300&quot; value=&quot;Slide 41 - &amp;quot;Comments or Suggestions for additional Programs and Services…&amp;quot;&quot;/&gt;&lt;property id=&quot;20307&quot; value=&quot;293&quot;/&gt;&lt;/object&gt;&lt;object type=&quot;3&quot; unique_id=&quot;11490&quot;&gt;&lt;property id=&quot;20148&quot; value=&quot;5&quot;/&gt;&lt;property id=&quot;20300&quot; value=&quot;Slide 28 - &amp;quot;Top Academic Concerns&amp;#x0D;&amp;#x0A;Undergraduates&amp;quot;&quot;/&gt;&lt;property id=&quot;20307&quot; value=&quot;296&quot;/&gt;&lt;/object&gt;&lt;object type=&quot;3&quot; unique_id=&quot;11491&quot;&gt;&lt;property id=&quot;20148&quot; value=&quot;5&quot;/&gt;&lt;property id=&quot;20300&quot; value=&quot;Slide 29 - &amp;quot;Undergraduates’ Concerns Interacting with Faculty, Instructors, and Staff&amp;quot;&quot;/&gt;&lt;property id=&quot;20307&quot; value=&quot;297&quot;/&gt;&lt;/object&gt;&lt;object type=&quot;3&quot; unique_id=&quot;11667&quot;&gt;&lt;property id=&quot;20148&quot; value=&quot;5&quot;/&gt;&lt;property id=&quot;20300&quot; value=&quot;Slide 24&quot;/&gt;&lt;property id=&quot;20307&quot; value=&quot;299&quot;/&gt;&lt;/object&gt;&lt;object type=&quot;3&quot; unique_id=&quot;11668&quot;&gt;&lt;property id=&quot;20148&quot; value=&quot;5&quot;/&gt;&lt;property id=&quot;20300&quot; value=&quot;Slide 26&quot;/&gt;&lt;property id=&quot;20307&quot; value=&quot;300&quot;/&gt;&lt;/object&gt;&lt;object type=&quot;3&quot; unique_id=&quot;11809&quot;&gt;&lt;property id=&quot;20148&quot; value=&quot;5&quot;/&gt;&lt;property id=&quot;20300&quot; value=&quot;Slide 17 - &amp;quot;What best describes where you currently live (Undergraduates)?&amp;quot;&quot;/&gt;&lt;property id=&quot;20307&quot; value=&quot;301&quot;/&gt;&lt;/object&gt;&lt;object type=&quot;3&quot; unique_id=&quot;11810&quot;&gt;&lt;property id=&quot;20148&quot; value=&quot;5&quot;/&gt;&lt;property id=&quot;20300&quot; value=&quot;Slide 18 - &amp;quot;What best describes where you currently live (Graduates)?&amp;quot;&quot;/&gt;&lt;property id=&quot;20307&quot; value=&quot;302&quot;/&gt;&lt;/object&gt;&lt;object type=&quot;3&quot; unique_id=&quot;11841&quot;&gt;&lt;property id=&quot;20148&quot; value=&quot;5&quot;/&gt;&lt;property id=&quot;20300&quot; value=&quot;Slide 30 - &amp;quot;Safety Concerns&amp;#x0D;&amp;#x0A;Graduate Students&amp;quot;&quot;/&gt;&lt;property id=&quot;20307&quot; value=&quot;303&quot;/&gt;&lt;/object&gt;&lt;object type=&quot;3&quot; unique_id=&quot;11873&quot;&gt;&lt;property id=&quot;20148&quot; value=&quot;5&quot;/&gt;&lt;property id=&quot;20300&quot; value=&quot;Slide 1 - &amp;quot;Berkeley International Office&amp;quot;&quot;/&gt;&lt;property id=&quot;20307&quot; value=&quot;309&quot;/&gt;&lt;/object&gt;&lt;object type=&quot;3&quot; unique_id=&quot;11874&quot;&gt;&lt;property id=&quot;20148&quot; value=&quot;5&quot;/&gt;&lt;property id=&quot;20300&quot; value=&quot;Slide 2&quot;/&gt;&lt;property id=&quot;20307&quot; value=&quot;304&quot;/&gt;&lt;/object&gt;&lt;object type=&quot;3&quot; unique_id=&quot;11875&quot;&gt;&lt;property id=&quot;20148&quot; value=&quot;5&quot;/&gt;&lt;property id=&quot;20300&quot; value=&quot;Slide 3&quot;/&gt;&lt;property id=&quot;20307&quot; value=&quot;305&quot;/&gt;&lt;/object&gt;&lt;object type=&quot;3&quot; unique_id=&quot;11876&quot;&gt;&lt;property id=&quot;20148&quot; value=&quot;5&quot;/&gt;&lt;property id=&quot;20300&quot; value=&quot;Slide 4&quot;/&gt;&lt;property id=&quot;20307&quot; value=&quot;306&quot;/&gt;&lt;/object&gt;&lt;object type=&quot;3&quot; unique_id=&quot;11877&quot;&gt;&lt;property id=&quot;20148&quot; value=&quot;5&quot;/&gt;&lt;property id=&quot;20300&quot; value=&quot;Slide 5&quot;/&gt;&lt;property id=&quot;20307&quot; value=&quot;307&quot;/&gt;&lt;/object&gt;&lt;object type=&quot;3&quot; unique_id=&quot;11878&quot;&gt;&lt;property id=&quot;20148&quot; value=&quot;5&quot;/&gt;&lt;property id=&quot;20300&quot; value=&quot;Slide 6&quot;/&gt;&lt;property id=&quot;20307&quot; value=&quot;308&quot;/&gt;&lt;/object&gt;&lt;object type=&quot;3&quot; unique_id=&quot;11879&quot;&gt;&lt;property id=&quot;20148&quot; value=&quot;5&quot;/&gt;&lt;property id=&quot;20300&quot; value=&quot;Slide 11 - &amp;quot;International Student &amp;#x0D;&amp;#x0A;Needs Assessment Survey Results&amp;#x0D;&amp;#x0A;Spring 2011&amp;quot;&quot;/&gt;&lt;property id=&quot;20307&quot; value=&quot;312&quot;/&gt;&lt;/object&gt;&lt;object type=&quot;3&quot; unique_id=&quot;11880&quot;&gt;&lt;property id=&quot;20148&quot; value=&quot;5&quot;/&gt;&lt;property id=&quot;20300&quot; value=&quot;Slide 35 - &amp;quot;Extra-curricular Activity&amp;#x0D;&amp;#x0A;Undergraduates&amp;quot;&quot;/&gt;&lt;property id=&quot;20307&quot; value=&quot;313&quot;/&gt;&lt;/object&gt;&lt;object type=&quot;3&quot; unique_id=&quot;11881&quot;&gt;&lt;property id=&quot;20148&quot; value=&quot;5&quot;/&gt;&lt;property id=&quot;20300&quot; value=&quot;Slide 42 - &amp;quot;Implications for Service Provision&amp;quot;&quot;/&gt;&lt;property id=&quot;20307&quot; value=&quot;310&quot;/&gt;&lt;/object&gt;&lt;object type=&quot;3&quot; unique_id=&quot;11882&quot;&gt;&lt;property id=&quot;20148&quot; value=&quot;5&quot;/&gt;&lt;property id=&quot;20300&quot; value=&quot;Slide 44&quot;/&gt;&lt;property id=&quot;20307&quot; value=&quot;311&quot;/&gt;&lt;/object&gt;&lt;object type=&quot;3&quot; unique_id=&quot;11959&quot;&gt;&lt;property id=&quot;20148&quot; value=&quot;5&quot;/&gt;&lt;property id=&quot;20300&quot; value=&quot;Slide 25&quot;/&gt;&lt;property id=&quot;20307&quot; value=&quot;314&quot;/&gt;&lt;/object&gt;&lt;object type=&quot;3&quot; unique_id=&quot;11960&quot;&gt;&lt;property id=&quot;20148&quot; value=&quot;5&quot;/&gt;&lt;property id=&quot;20300&quot; value=&quot;Slide 27&quot;/&gt;&lt;property id=&quot;20307&quot; value=&quot;315&quot;/&gt;&lt;/object&gt;&lt;object type=&quot;3&quot; unique_id=&quot;11961&quot;&gt;&lt;property id=&quot;20148&quot; value=&quot;5&quot;/&gt;&lt;property id=&quot;20300&quot; value=&quot;Slide 7 - &amp;quot;What have we done so far?&amp;quot;&quot;/&gt;&lt;property id=&quot;20307&quot; value=&quot;316&quot;/&gt;&lt;/object&gt;&lt;object type=&quot;3&quot; unique_id=&quot;11962&quot;&gt;&lt;property id=&quot;20148&quot; value=&quot;5&quot;/&gt;&lt;property id=&quot;20300&quot; value=&quot;Slide 10 - &amp;quot;Strategic goals going forward…&amp;quot;&quot;/&gt;&lt;property id=&quot;20307&quot; value=&quot;317&quot;/&gt;&lt;/object&gt;&lt;object type=&quot;3&quot; unique_id=&quot;12509&quot;&gt;&lt;property id=&quot;20148&quot; value=&quot;5&quot;/&gt;&lt;property id=&quot;20300&quot; value=&quot;Slide 8&quot;/&gt;&lt;property id=&quot;20307&quot; value=&quot;318&quot;/&gt;&lt;/object&gt;&lt;object type=&quot;3&quot; unique_id=&quot;12510&quot;&gt;&lt;property id=&quot;20148&quot; value=&quot;5&quot;/&gt;&lt;property id=&quot;20300&quot; value=&quot;Slide 9&quot;/&gt;&lt;property id=&quot;20307&quot; value=&quot;319&quot;/&gt;&lt;/object&gt;&lt;object type=&quot;3&quot; unique_id=&quot;12511&quot;&gt;&lt;property id=&quot;20148&quot; value=&quot;5&quot;/&gt;&lt;property id=&quot;20300&quot; value=&quot;Slide 12&quot;/&gt;&lt;property id=&quot;20307&quot; value=&quot;320&quot;/&gt;&lt;/object&gt;&lt;object type=&quot;3&quot; unique_id=&quot;12962&quot;&gt;&lt;property id=&quot;20148&quot; value=&quot;5&quot;/&gt;&lt;property id=&quot;20300&quot; value=&quot;Slide 43&quot;/&gt;&lt;property id=&quot;20307&quot; value=&quot;321&quot;/&gt;&lt;/object&gt;&lt;object type=&quot;3&quot; unique_id=&quot;12963&quot;&gt;&lt;property id=&quot;20148&quot; value=&quot;5&quot;/&gt;&lt;property id=&quot;20300&quot; value=&quot;Slide 45&quot;/&gt;&lt;property id=&quot;20307&quot; value=&quot;32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1485</Words>
  <Application>Microsoft Office PowerPoint</Application>
  <PresentationFormat>On-screen Show (4:3)</PresentationFormat>
  <Paragraphs>258</Paragraphs>
  <Slides>45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Berkeley International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have we done so far?</vt:lpstr>
      <vt:lpstr>PowerPoint Presentation</vt:lpstr>
      <vt:lpstr>PowerPoint Presentation</vt:lpstr>
      <vt:lpstr>Strategic goals going forward…</vt:lpstr>
      <vt:lpstr>International Student  Needs Assessment Survey Results Spring 2011</vt:lpstr>
      <vt:lpstr>PowerPoint Presentation</vt:lpstr>
      <vt:lpstr>What is your gender?</vt:lpstr>
      <vt:lpstr>From what country do you come?</vt:lpstr>
      <vt:lpstr>How long have you attended the University of California at Berkeley?</vt:lpstr>
      <vt:lpstr>What is your current level of study?</vt:lpstr>
      <vt:lpstr>What best describes where you currently live (Undergraduates)?</vt:lpstr>
      <vt:lpstr>What best describes where you currently live (Graduates)?</vt:lpstr>
      <vt:lpstr>What are your future plans?</vt:lpstr>
      <vt:lpstr>Primary reason to study at UC Berkeley for Undergraduates?</vt:lpstr>
      <vt:lpstr>Primary reason to study at the UC Berkeley for Graduates?</vt:lpstr>
      <vt:lpstr>UCB Colleges for Undergraduates</vt:lpstr>
      <vt:lpstr>UCB Colleges for Graduates</vt:lpstr>
      <vt:lpstr>PowerPoint Presentation</vt:lpstr>
      <vt:lpstr>PowerPoint Presentation</vt:lpstr>
      <vt:lpstr>PowerPoint Presentation</vt:lpstr>
      <vt:lpstr>PowerPoint Presentation</vt:lpstr>
      <vt:lpstr>Top Academic Concerns Undergraduates</vt:lpstr>
      <vt:lpstr>Undergraduates’ Concerns Interacting with Faculty, Instructors, and Staff</vt:lpstr>
      <vt:lpstr>Safety Concerns Graduate Students</vt:lpstr>
      <vt:lpstr>Undergraduate Campus-wide services Quality of Service</vt:lpstr>
      <vt:lpstr>Undergraduate Campus-wide services</vt:lpstr>
      <vt:lpstr>Graduate Campus-wide services Quality of Service</vt:lpstr>
      <vt:lpstr>Graduate Campus-wide services</vt:lpstr>
      <vt:lpstr>Extra-curricular Activity Undergraduates</vt:lpstr>
      <vt:lpstr>Reasons For Visiting BIO- All International Students</vt:lpstr>
      <vt:lpstr>Preferred Method of Contact</vt:lpstr>
      <vt:lpstr>Perception of BIO and BIO Staff</vt:lpstr>
      <vt:lpstr>How satisfied are you with the BIO reception staff?</vt:lpstr>
      <vt:lpstr>How satisfied are you with the BIO advising staff?</vt:lpstr>
      <vt:lpstr>Comments or Suggestions for additional Programs and Services…</vt:lpstr>
      <vt:lpstr>Implications for Service Provision</vt:lpstr>
      <vt:lpstr>PowerPoint Presentation</vt:lpstr>
      <vt:lpstr>PowerPoint Presentation</vt:lpstr>
      <vt:lpstr>PowerPoint Presentation</vt:lpstr>
    </vt:vector>
  </TitlesOfParts>
  <Company>University of California,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Berkeley International Office</dc:title>
  <dc:creator>jon</dc:creator>
  <cp:lastModifiedBy>bio</cp:lastModifiedBy>
  <cp:revision>119</cp:revision>
  <dcterms:created xsi:type="dcterms:W3CDTF">2011-05-23T21:02:36Z</dcterms:created>
  <dcterms:modified xsi:type="dcterms:W3CDTF">2012-02-22T23:30:42Z</dcterms:modified>
</cp:coreProperties>
</file>